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 id="2147483661" r:id="rId5"/>
    <p:sldMasterId id="2147483673" r:id="rId6"/>
    <p:sldMasterId id="2147483686" r:id="rId7"/>
  </p:sldMasterIdLst>
  <p:notesMasterIdLst>
    <p:notesMasterId r:id="rId48"/>
  </p:notesMasterIdLst>
  <p:handoutMasterIdLst>
    <p:handoutMasterId r:id="rId49"/>
  </p:handoutMasterIdLst>
  <p:sldIdLst>
    <p:sldId id="256" r:id="rId8"/>
    <p:sldId id="257" r:id="rId9"/>
    <p:sldId id="406" r:id="rId10"/>
    <p:sldId id="337" r:id="rId11"/>
    <p:sldId id="383" r:id="rId12"/>
    <p:sldId id="271" r:id="rId13"/>
    <p:sldId id="279" r:id="rId14"/>
    <p:sldId id="392" r:id="rId15"/>
    <p:sldId id="371" r:id="rId16"/>
    <p:sldId id="372" r:id="rId17"/>
    <p:sldId id="281" r:id="rId18"/>
    <p:sldId id="375" r:id="rId19"/>
    <p:sldId id="282" r:id="rId20"/>
    <p:sldId id="346" r:id="rId21"/>
    <p:sldId id="290" r:id="rId22"/>
    <p:sldId id="378" r:id="rId23"/>
    <p:sldId id="379" r:id="rId24"/>
    <p:sldId id="292" r:id="rId25"/>
    <p:sldId id="293" r:id="rId26"/>
    <p:sldId id="381" r:id="rId27"/>
    <p:sldId id="380" r:id="rId28"/>
    <p:sldId id="298" r:id="rId29"/>
    <p:sldId id="411" r:id="rId30"/>
    <p:sldId id="407" r:id="rId31"/>
    <p:sldId id="408" r:id="rId32"/>
    <p:sldId id="363" r:id="rId33"/>
    <p:sldId id="304" r:id="rId34"/>
    <p:sldId id="425" r:id="rId35"/>
    <p:sldId id="444" r:id="rId36"/>
    <p:sldId id="445" r:id="rId37"/>
    <p:sldId id="446" r:id="rId38"/>
    <p:sldId id="447" r:id="rId39"/>
    <p:sldId id="435" r:id="rId40"/>
    <p:sldId id="436" r:id="rId41"/>
    <p:sldId id="437" r:id="rId42"/>
    <p:sldId id="438" r:id="rId43"/>
    <p:sldId id="440" r:id="rId44"/>
    <p:sldId id="441" r:id="rId45"/>
    <p:sldId id="442" r:id="rId46"/>
    <p:sldId id="443" r:id="rId47"/>
  </p:sldIdLst>
  <p:sldSz cx="9144000" cy="6858000" type="screen4x3"/>
  <p:notesSz cx="6946900" cy="9220200"/>
  <p:custDataLst>
    <p:tags r:id="rId50"/>
  </p:custDataLst>
  <p:defaultTextStyle>
    <a:defPPr>
      <a:defRPr lang="en-US"/>
    </a:defPPr>
    <a:lvl1pPr algn="l" rtl="0" fontAlgn="base">
      <a:spcBef>
        <a:spcPct val="0"/>
      </a:spcBef>
      <a:spcAft>
        <a:spcPct val="0"/>
      </a:spcAft>
      <a:defRPr sz="2400" b="1" kern="1200">
        <a:solidFill>
          <a:srgbClr val="DDDDDD"/>
        </a:solidFill>
        <a:latin typeface="Times New Roman" pitchFamily="18" charset="0"/>
        <a:ea typeface="+mn-ea"/>
        <a:cs typeface="+mn-cs"/>
      </a:defRPr>
    </a:lvl1pPr>
    <a:lvl2pPr marL="457200" algn="l" rtl="0" fontAlgn="base">
      <a:spcBef>
        <a:spcPct val="0"/>
      </a:spcBef>
      <a:spcAft>
        <a:spcPct val="0"/>
      </a:spcAft>
      <a:defRPr sz="2400" b="1" kern="1200">
        <a:solidFill>
          <a:srgbClr val="DDDDDD"/>
        </a:solidFill>
        <a:latin typeface="Times New Roman" pitchFamily="18" charset="0"/>
        <a:ea typeface="+mn-ea"/>
        <a:cs typeface="+mn-cs"/>
      </a:defRPr>
    </a:lvl2pPr>
    <a:lvl3pPr marL="914400" algn="l" rtl="0" fontAlgn="base">
      <a:spcBef>
        <a:spcPct val="0"/>
      </a:spcBef>
      <a:spcAft>
        <a:spcPct val="0"/>
      </a:spcAft>
      <a:defRPr sz="2400" b="1" kern="1200">
        <a:solidFill>
          <a:srgbClr val="DDDDDD"/>
        </a:solidFill>
        <a:latin typeface="Times New Roman" pitchFamily="18" charset="0"/>
        <a:ea typeface="+mn-ea"/>
        <a:cs typeface="+mn-cs"/>
      </a:defRPr>
    </a:lvl3pPr>
    <a:lvl4pPr marL="1371600" algn="l" rtl="0" fontAlgn="base">
      <a:spcBef>
        <a:spcPct val="0"/>
      </a:spcBef>
      <a:spcAft>
        <a:spcPct val="0"/>
      </a:spcAft>
      <a:defRPr sz="2400" b="1" kern="1200">
        <a:solidFill>
          <a:srgbClr val="DDDDDD"/>
        </a:solidFill>
        <a:latin typeface="Times New Roman" pitchFamily="18" charset="0"/>
        <a:ea typeface="+mn-ea"/>
        <a:cs typeface="+mn-cs"/>
      </a:defRPr>
    </a:lvl4pPr>
    <a:lvl5pPr marL="1828800" algn="l" rtl="0" fontAlgn="base">
      <a:spcBef>
        <a:spcPct val="0"/>
      </a:spcBef>
      <a:spcAft>
        <a:spcPct val="0"/>
      </a:spcAft>
      <a:defRPr sz="2400" b="1" kern="1200">
        <a:solidFill>
          <a:srgbClr val="DDDDDD"/>
        </a:solidFill>
        <a:latin typeface="Times New Roman" pitchFamily="18" charset="0"/>
        <a:ea typeface="+mn-ea"/>
        <a:cs typeface="+mn-cs"/>
      </a:defRPr>
    </a:lvl5pPr>
    <a:lvl6pPr marL="2286000" algn="l" defTabSz="914400" rtl="0" eaLnBrk="1" latinLnBrk="0" hangingPunct="1">
      <a:defRPr sz="2400" b="1" kern="1200">
        <a:solidFill>
          <a:srgbClr val="DDDDDD"/>
        </a:solidFill>
        <a:latin typeface="Times New Roman" pitchFamily="18" charset="0"/>
        <a:ea typeface="+mn-ea"/>
        <a:cs typeface="+mn-cs"/>
      </a:defRPr>
    </a:lvl6pPr>
    <a:lvl7pPr marL="2743200" algn="l" defTabSz="914400" rtl="0" eaLnBrk="1" latinLnBrk="0" hangingPunct="1">
      <a:defRPr sz="2400" b="1" kern="1200">
        <a:solidFill>
          <a:srgbClr val="DDDDDD"/>
        </a:solidFill>
        <a:latin typeface="Times New Roman" pitchFamily="18" charset="0"/>
        <a:ea typeface="+mn-ea"/>
        <a:cs typeface="+mn-cs"/>
      </a:defRPr>
    </a:lvl7pPr>
    <a:lvl8pPr marL="3200400" algn="l" defTabSz="914400" rtl="0" eaLnBrk="1" latinLnBrk="0" hangingPunct="1">
      <a:defRPr sz="2400" b="1" kern="1200">
        <a:solidFill>
          <a:srgbClr val="DDDDDD"/>
        </a:solidFill>
        <a:latin typeface="Times New Roman" pitchFamily="18" charset="0"/>
        <a:ea typeface="+mn-ea"/>
        <a:cs typeface="+mn-cs"/>
      </a:defRPr>
    </a:lvl8pPr>
    <a:lvl9pPr marL="3657600" algn="l" defTabSz="914400" rtl="0" eaLnBrk="1" latinLnBrk="0" hangingPunct="1">
      <a:defRPr sz="2400" b="1" kern="1200">
        <a:solidFill>
          <a:srgbClr val="DDDDDD"/>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2060"/>
    <a:srgbClr val="6089CC"/>
    <a:srgbClr val="DDDDDD"/>
    <a:srgbClr val="FF3300"/>
    <a:srgbClr val="000066"/>
    <a:srgbClr val="CCECFF"/>
    <a:srgbClr val="F8F8F8"/>
    <a:srgbClr val="660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5" autoAdjust="0"/>
    <p:restoredTop sz="94671" autoAdjust="0"/>
  </p:normalViewPr>
  <p:slideViewPr>
    <p:cSldViewPr snapToObjects="1">
      <p:cViewPr varScale="1">
        <p:scale>
          <a:sx n="75" d="100"/>
          <a:sy n="75" d="100"/>
        </p:scale>
        <p:origin x="-294" y="-90"/>
      </p:cViewPr>
      <p:guideLst>
        <p:guide orient="horz" pos="2160"/>
        <p:guide pos="2880"/>
      </p:guideLst>
    </p:cSldViewPr>
  </p:slideViewPr>
  <p:outlineViewPr>
    <p:cViewPr>
      <p:scale>
        <a:sx n="33" d="100"/>
        <a:sy n="33" d="100"/>
      </p:scale>
      <p:origin x="0" y="8244"/>
    </p:cViewPr>
  </p:outlineViewPr>
  <p:notesTextViewPr>
    <p:cViewPr>
      <p:scale>
        <a:sx n="25" d="100"/>
        <a:sy n="25" d="100"/>
      </p:scale>
      <p:origin x="0" y="0"/>
    </p:cViewPr>
  </p:notesTextViewPr>
  <p:sorterViewPr>
    <p:cViewPr>
      <p:scale>
        <a:sx n="100" d="100"/>
        <a:sy n="100" d="100"/>
      </p:scale>
      <p:origin x="0" y="0"/>
    </p:cViewPr>
  </p:sorterViewPr>
  <p:notesViewPr>
    <p:cSldViewPr snapToObjects="1">
      <p:cViewPr>
        <p:scale>
          <a:sx n="89" d="100"/>
          <a:sy n="89" d="100"/>
        </p:scale>
        <p:origin x="-3774" y="-72"/>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6.0478199718706112E-2"/>
          <c:y val="0.22908366533864435"/>
          <c:w val="0.7932489451476793"/>
          <c:h val="0.44621513944223079"/>
        </c:manualLayout>
      </c:layout>
      <c:pie3DChart>
        <c:varyColors val="1"/>
        <c:ser>
          <c:idx val="0"/>
          <c:order val="0"/>
          <c:tx>
            <c:strRef>
              <c:f>Sheet1!$A$2</c:f>
              <c:strCache>
                <c:ptCount val="1"/>
                <c:pt idx="0">
                  <c:v>East</c:v>
                </c:pt>
              </c:strCache>
            </c:strRef>
          </c:tx>
          <c:spPr>
            <a:solidFill>
              <a:schemeClr val="accent1"/>
            </a:solidFill>
            <a:ln w="14153">
              <a:solidFill>
                <a:schemeClr val="tx1"/>
              </a:solidFill>
              <a:prstDash val="solid"/>
            </a:ln>
          </c:spPr>
          <c:dPt>
            <c:idx val="1"/>
            <c:bubble3D val="0"/>
            <c:spPr>
              <a:solidFill>
                <a:schemeClr val="accent2"/>
              </a:solidFill>
              <a:ln w="14153">
                <a:solidFill>
                  <a:schemeClr val="tx1"/>
                </a:solidFill>
                <a:prstDash val="solid"/>
              </a:ln>
            </c:spPr>
          </c:dPt>
          <c:dPt>
            <c:idx val="2"/>
            <c:bubble3D val="0"/>
            <c:spPr>
              <a:solidFill>
                <a:schemeClr val="hlink"/>
              </a:solidFill>
              <a:ln w="14153">
                <a:solidFill>
                  <a:schemeClr val="tx1"/>
                </a:solidFill>
                <a:prstDash val="solid"/>
              </a:ln>
            </c:spPr>
          </c:dPt>
          <c:dPt>
            <c:idx val="3"/>
            <c:bubble3D val="0"/>
            <c:spPr>
              <a:solidFill>
                <a:srgbClr val="993366"/>
              </a:solidFill>
              <a:ln w="14153">
                <a:solidFill>
                  <a:schemeClr val="tx1"/>
                </a:solidFill>
                <a:prstDash val="solid"/>
              </a:ln>
            </c:spPr>
          </c:dPt>
          <c:cat>
            <c:strRef>
              <c:f>Sheet1!$B$1:$E$1</c:f>
              <c:strCache>
                <c:ptCount val="4"/>
                <c:pt idx="0">
                  <c:v>8.9 million Disabled Workers and 2.1 million Dependents</c:v>
                </c:pt>
                <c:pt idx="1">
                  <c:v>4.3 million Widows/Widowers</c:v>
                </c:pt>
                <c:pt idx="2">
                  <c:v>1.9 million Children of Deceased Workers</c:v>
                </c:pt>
                <c:pt idx="3">
                  <c:v>37.9 million Retired Workers and 2.9 million Dependents</c:v>
                </c:pt>
              </c:strCache>
            </c:strRef>
          </c:cat>
          <c:val>
            <c:numRef>
              <c:f>Sheet1!$B$2:$E$2</c:f>
              <c:numCache>
                <c:formatCode>General</c:formatCode>
                <c:ptCount val="4"/>
                <c:pt idx="0">
                  <c:v>8.9</c:v>
                </c:pt>
                <c:pt idx="1">
                  <c:v>4.3</c:v>
                </c:pt>
                <c:pt idx="2">
                  <c:v>1.9</c:v>
                </c:pt>
                <c:pt idx="3">
                  <c:v>37.9</c:v>
                </c:pt>
              </c:numCache>
            </c:numRef>
          </c:val>
        </c:ser>
        <c:ser>
          <c:idx val="1"/>
          <c:order val="1"/>
          <c:tx>
            <c:strRef>
              <c:f>Sheet1!$A$3</c:f>
              <c:strCache>
                <c:ptCount val="1"/>
                <c:pt idx="0">
                  <c:v>West</c:v>
                </c:pt>
              </c:strCache>
            </c:strRef>
          </c:tx>
          <c:spPr>
            <a:solidFill>
              <a:schemeClr val="accent2"/>
            </a:solidFill>
            <a:ln w="14153">
              <a:solidFill>
                <a:schemeClr val="tx1"/>
              </a:solidFill>
              <a:prstDash val="solid"/>
            </a:ln>
          </c:spPr>
          <c:dPt>
            <c:idx val="0"/>
            <c:bubble3D val="0"/>
            <c:spPr>
              <a:solidFill>
                <a:schemeClr val="accent1"/>
              </a:solidFill>
              <a:ln w="14153">
                <a:solidFill>
                  <a:schemeClr val="tx1"/>
                </a:solidFill>
                <a:prstDash val="solid"/>
              </a:ln>
            </c:spPr>
          </c:dPt>
          <c:dPt>
            <c:idx val="2"/>
            <c:bubble3D val="0"/>
            <c:spPr>
              <a:solidFill>
                <a:schemeClr val="hlink"/>
              </a:solidFill>
              <a:ln w="14153">
                <a:solidFill>
                  <a:schemeClr val="tx1"/>
                </a:solidFill>
                <a:prstDash val="solid"/>
              </a:ln>
            </c:spPr>
          </c:dPt>
          <c:dPt>
            <c:idx val="3"/>
            <c:bubble3D val="0"/>
            <c:spPr>
              <a:solidFill>
                <a:schemeClr val="folHlink"/>
              </a:solidFill>
              <a:ln w="14153">
                <a:solidFill>
                  <a:schemeClr val="tx1"/>
                </a:solidFill>
                <a:prstDash val="solid"/>
              </a:ln>
            </c:spPr>
          </c:dPt>
          <c:cat>
            <c:strRef>
              <c:f>Sheet1!$B$1:$E$1</c:f>
              <c:strCache>
                <c:ptCount val="4"/>
                <c:pt idx="0">
                  <c:v>8.9 million Disabled Workers and 2.1 million Dependents</c:v>
                </c:pt>
                <c:pt idx="1">
                  <c:v>4.3 million Widows/Widowers</c:v>
                </c:pt>
                <c:pt idx="2">
                  <c:v>1.9 million Children of Deceased Workers</c:v>
                </c:pt>
                <c:pt idx="3">
                  <c:v>37.9 million Retired Workers and 2.9 million Dependents</c:v>
                </c:pt>
              </c:strCache>
            </c:strRef>
          </c:cat>
          <c:val>
            <c:numRef>
              <c:f>Sheet1!$B$3:$E$3</c:f>
              <c:numCache>
                <c:formatCode>General</c:formatCode>
                <c:ptCount val="4"/>
                <c:pt idx="0">
                  <c:v>2.1</c:v>
                </c:pt>
                <c:pt idx="3">
                  <c:v>2.9</c:v>
                </c:pt>
              </c:numCache>
            </c:numRef>
          </c:val>
        </c:ser>
        <c:dLbls>
          <c:showLegendKey val="0"/>
          <c:showVal val="0"/>
          <c:showCatName val="0"/>
          <c:showSerName val="0"/>
          <c:showPercent val="0"/>
          <c:showBubbleSize val="0"/>
          <c:showLeaderLines val="1"/>
        </c:dLbls>
      </c:pie3DChart>
      <c:spPr>
        <a:noFill/>
        <a:ln w="28307">
          <a:noFill/>
        </a:ln>
      </c:spPr>
    </c:plotArea>
    <c:legend>
      <c:legendPos val="b"/>
      <c:layout>
        <c:manualLayout>
          <c:xMode val="edge"/>
          <c:yMode val="edge"/>
          <c:x val="6.4697609001407655E-2"/>
          <c:y val="0.68525896414343079"/>
          <c:w val="0.87201125175809602"/>
          <c:h val="0.2649402390438248"/>
        </c:manualLayout>
      </c:layout>
      <c:overlay val="0"/>
      <c:spPr>
        <a:noFill/>
        <a:ln w="28307">
          <a:noFill/>
        </a:ln>
      </c:spPr>
      <c:txPr>
        <a:bodyPr/>
        <a:lstStyle/>
        <a:p>
          <a:pPr>
            <a:defRPr sz="1844" b="1" i="0" u="none" strike="noStrike" baseline="0">
              <a:solidFill>
                <a:srgbClr val="002060"/>
              </a:solidFill>
              <a:latin typeface="Times New Roman"/>
              <a:ea typeface="Times New Roman"/>
              <a:cs typeface="Times New Roman"/>
            </a:defRPr>
          </a:pPr>
          <a:endParaRPr lang="en-US"/>
        </a:p>
      </c:txPr>
    </c:legend>
    <c:plotVisOnly val="1"/>
    <c:dispBlanksAs val="zero"/>
    <c:showDLblsOverMax val="0"/>
  </c:chart>
  <c:spPr>
    <a:noFill/>
    <a:ln>
      <a:noFill/>
    </a:ln>
  </c:spPr>
  <c:txPr>
    <a:bodyPr/>
    <a:lstStyle/>
    <a:p>
      <a:pPr>
        <a:defRPr sz="2535" b="1"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1"/>
            <a:ext cx="3010642" cy="459742"/>
          </a:xfrm>
          <a:prstGeom prst="rect">
            <a:avLst/>
          </a:prstGeom>
          <a:noFill/>
          <a:ln w="9525">
            <a:noFill/>
            <a:miter lim="800000"/>
            <a:headEnd/>
            <a:tailEnd/>
          </a:ln>
          <a:effectLst/>
        </p:spPr>
        <p:txBody>
          <a:bodyPr vert="horz" wrap="square" lIns="87322" tIns="43661" rIns="87322" bIns="43661" numCol="1" anchor="t" anchorCtr="0" compatLnSpc="1">
            <a:prstTxWarp prst="textNoShape">
              <a:avLst/>
            </a:prstTxWarp>
          </a:bodyPr>
          <a:lstStyle>
            <a:lvl1pPr defTabSz="872491">
              <a:defRPr sz="1100" b="0">
                <a:solidFill>
                  <a:schemeClr val="tx1"/>
                </a:solidFill>
                <a:latin typeface="Arial" charset="0"/>
              </a:defRPr>
            </a:lvl1pPr>
          </a:lstStyle>
          <a:p>
            <a:pPr>
              <a:defRPr/>
            </a:pPr>
            <a:endParaRPr lang="en-US" dirty="0"/>
          </a:p>
        </p:txBody>
      </p:sp>
      <p:sp>
        <p:nvSpPr>
          <p:cNvPr id="188419" name="Rectangle 3"/>
          <p:cNvSpPr>
            <a:spLocks noGrp="1" noChangeArrowheads="1"/>
          </p:cNvSpPr>
          <p:nvPr>
            <p:ph type="dt" sz="quarter" idx="1"/>
          </p:nvPr>
        </p:nvSpPr>
        <p:spPr bwMode="auto">
          <a:xfrm>
            <a:off x="3934669" y="1"/>
            <a:ext cx="3010642" cy="459742"/>
          </a:xfrm>
          <a:prstGeom prst="rect">
            <a:avLst/>
          </a:prstGeom>
          <a:noFill/>
          <a:ln w="9525">
            <a:noFill/>
            <a:miter lim="800000"/>
            <a:headEnd/>
            <a:tailEnd/>
          </a:ln>
          <a:effectLst/>
        </p:spPr>
        <p:txBody>
          <a:bodyPr vert="horz" wrap="square" lIns="87322" tIns="43661" rIns="87322" bIns="43661" numCol="1" anchor="t" anchorCtr="0" compatLnSpc="1">
            <a:prstTxWarp prst="textNoShape">
              <a:avLst/>
            </a:prstTxWarp>
          </a:bodyPr>
          <a:lstStyle>
            <a:lvl1pPr algn="r" defTabSz="872491">
              <a:defRPr sz="1100" b="0">
                <a:solidFill>
                  <a:schemeClr val="tx1"/>
                </a:solidFill>
                <a:latin typeface="Arial" charset="0"/>
              </a:defRPr>
            </a:lvl1pPr>
          </a:lstStyle>
          <a:p>
            <a:pPr>
              <a:defRPr/>
            </a:pPr>
            <a:endParaRPr lang="en-US" dirty="0"/>
          </a:p>
        </p:txBody>
      </p:sp>
      <p:sp>
        <p:nvSpPr>
          <p:cNvPr id="188420" name="Rectangle 4"/>
          <p:cNvSpPr>
            <a:spLocks noGrp="1" noChangeArrowheads="1"/>
          </p:cNvSpPr>
          <p:nvPr>
            <p:ph type="ftr" sz="quarter" idx="2"/>
          </p:nvPr>
        </p:nvSpPr>
        <p:spPr bwMode="auto">
          <a:xfrm>
            <a:off x="0" y="8758880"/>
            <a:ext cx="3010642" cy="459742"/>
          </a:xfrm>
          <a:prstGeom prst="rect">
            <a:avLst/>
          </a:prstGeom>
          <a:noFill/>
          <a:ln w="9525">
            <a:noFill/>
            <a:miter lim="800000"/>
            <a:headEnd/>
            <a:tailEnd/>
          </a:ln>
          <a:effectLst/>
        </p:spPr>
        <p:txBody>
          <a:bodyPr vert="horz" wrap="square" lIns="87322" tIns="43661" rIns="87322" bIns="43661" numCol="1" anchor="b" anchorCtr="0" compatLnSpc="1">
            <a:prstTxWarp prst="textNoShape">
              <a:avLst/>
            </a:prstTxWarp>
          </a:bodyPr>
          <a:lstStyle>
            <a:lvl1pPr defTabSz="872491">
              <a:defRPr sz="1100" b="0">
                <a:solidFill>
                  <a:schemeClr val="tx1"/>
                </a:solidFill>
                <a:latin typeface="Arial" charset="0"/>
              </a:defRPr>
            </a:lvl1pPr>
          </a:lstStyle>
          <a:p>
            <a:pPr>
              <a:defRPr/>
            </a:pPr>
            <a:endParaRPr lang="en-US" dirty="0"/>
          </a:p>
        </p:txBody>
      </p:sp>
      <p:sp>
        <p:nvSpPr>
          <p:cNvPr id="188421" name="Rectangle 5"/>
          <p:cNvSpPr>
            <a:spLocks noGrp="1" noChangeArrowheads="1"/>
          </p:cNvSpPr>
          <p:nvPr>
            <p:ph type="sldNum" sz="quarter" idx="3"/>
          </p:nvPr>
        </p:nvSpPr>
        <p:spPr bwMode="auto">
          <a:xfrm>
            <a:off x="3934669" y="8758880"/>
            <a:ext cx="3010642" cy="459742"/>
          </a:xfrm>
          <a:prstGeom prst="rect">
            <a:avLst/>
          </a:prstGeom>
          <a:noFill/>
          <a:ln w="9525">
            <a:noFill/>
            <a:miter lim="800000"/>
            <a:headEnd/>
            <a:tailEnd/>
          </a:ln>
          <a:effectLst/>
        </p:spPr>
        <p:txBody>
          <a:bodyPr vert="horz" wrap="square" lIns="87322" tIns="43661" rIns="87322" bIns="43661" numCol="1" anchor="b" anchorCtr="0" compatLnSpc="1">
            <a:prstTxWarp prst="textNoShape">
              <a:avLst/>
            </a:prstTxWarp>
          </a:bodyPr>
          <a:lstStyle>
            <a:lvl1pPr algn="r" defTabSz="872491">
              <a:defRPr sz="1100" b="0">
                <a:solidFill>
                  <a:schemeClr val="tx1"/>
                </a:solidFill>
                <a:latin typeface="Arial" charset="0"/>
              </a:defRPr>
            </a:lvl1pPr>
          </a:lstStyle>
          <a:p>
            <a:pPr>
              <a:defRPr/>
            </a:pPr>
            <a:fld id="{90CA43EF-7A13-4746-A967-69DFF863B69E}" type="slidenum">
              <a:rPr lang="en-US"/>
              <a:pPr>
                <a:defRPr/>
              </a:pPr>
              <a:t>‹#›</a:t>
            </a:fld>
            <a:endParaRPr lang="en-US" dirty="0"/>
          </a:p>
        </p:txBody>
      </p:sp>
    </p:spTree>
    <p:extLst>
      <p:ext uri="{BB962C8B-B14F-4D97-AF65-F5344CB8AC3E}">
        <p14:creationId xmlns:p14="http://schemas.microsoft.com/office/powerpoint/2010/main" val="1477922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0"/>
            <a:ext cx="3012232" cy="462912"/>
          </a:xfrm>
          <a:prstGeom prst="rect">
            <a:avLst/>
          </a:prstGeom>
          <a:noFill/>
          <a:ln w="9525">
            <a:noFill/>
            <a:miter lim="800000"/>
            <a:headEnd/>
            <a:tailEnd/>
          </a:ln>
          <a:effectLst/>
        </p:spPr>
        <p:txBody>
          <a:bodyPr vert="horz" wrap="square" lIns="92015" tIns="46005" rIns="92015" bIns="46005" numCol="1" anchor="t" anchorCtr="0" compatLnSpc="1">
            <a:prstTxWarp prst="textNoShape">
              <a:avLst/>
            </a:prstTxWarp>
          </a:bodyPr>
          <a:lstStyle>
            <a:lvl1pPr defTabSz="920081">
              <a:defRPr sz="1100" b="0">
                <a:solidFill>
                  <a:schemeClr val="tx1"/>
                </a:solidFill>
                <a:latin typeface="Arial" charset="0"/>
              </a:defRPr>
            </a:lvl1pPr>
          </a:lstStyle>
          <a:p>
            <a:pPr>
              <a:defRPr/>
            </a:pPr>
            <a:endParaRPr lang="en-US" dirty="0"/>
          </a:p>
        </p:txBody>
      </p:sp>
      <p:sp>
        <p:nvSpPr>
          <p:cNvPr id="81923" name="Rectangle 3"/>
          <p:cNvSpPr>
            <a:spLocks noGrp="1" noChangeArrowheads="1"/>
          </p:cNvSpPr>
          <p:nvPr>
            <p:ph type="dt" idx="1"/>
          </p:nvPr>
        </p:nvSpPr>
        <p:spPr bwMode="auto">
          <a:xfrm>
            <a:off x="3933080" y="0"/>
            <a:ext cx="3012232" cy="462912"/>
          </a:xfrm>
          <a:prstGeom prst="rect">
            <a:avLst/>
          </a:prstGeom>
          <a:noFill/>
          <a:ln w="9525">
            <a:noFill/>
            <a:miter lim="800000"/>
            <a:headEnd/>
            <a:tailEnd/>
          </a:ln>
          <a:effectLst/>
        </p:spPr>
        <p:txBody>
          <a:bodyPr vert="horz" wrap="square" lIns="92015" tIns="46005" rIns="92015" bIns="46005" numCol="1" anchor="t" anchorCtr="0" compatLnSpc="1">
            <a:prstTxWarp prst="textNoShape">
              <a:avLst/>
            </a:prstTxWarp>
          </a:bodyPr>
          <a:lstStyle>
            <a:lvl1pPr algn="r" defTabSz="920081">
              <a:defRPr sz="1100" b="0">
                <a:solidFill>
                  <a:schemeClr val="tx1"/>
                </a:solidFill>
                <a:latin typeface="Arial" charset="0"/>
              </a:defRPr>
            </a:lvl1pPr>
          </a:lstStyle>
          <a:p>
            <a:pPr>
              <a:defRPr/>
            </a:pPr>
            <a:endParaRPr lang="en-US" dirty="0"/>
          </a:p>
        </p:txBody>
      </p:sp>
      <p:sp>
        <p:nvSpPr>
          <p:cNvPr id="96260" name="Rectangle 4"/>
          <p:cNvSpPr>
            <a:spLocks noGrp="1" noRot="1" noChangeAspect="1" noChangeArrowheads="1" noTextEdit="1"/>
          </p:cNvSpPr>
          <p:nvPr>
            <p:ph type="sldImg" idx="2"/>
          </p:nvPr>
        </p:nvSpPr>
        <p:spPr bwMode="auto">
          <a:xfrm>
            <a:off x="1169988" y="688975"/>
            <a:ext cx="4610100" cy="3457575"/>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93418" y="4378645"/>
            <a:ext cx="5560065" cy="4151944"/>
          </a:xfrm>
          <a:prstGeom prst="rect">
            <a:avLst/>
          </a:prstGeom>
          <a:noFill/>
          <a:ln w="9525">
            <a:noFill/>
            <a:miter lim="800000"/>
            <a:headEnd/>
            <a:tailEnd/>
          </a:ln>
          <a:effectLst/>
        </p:spPr>
        <p:txBody>
          <a:bodyPr vert="horz" wrap="square" lIns="92015" tIns="46005" rIns="92015" bIns="460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1" y="8757294"/>
            <a:ext cx="3012232" cy="461328"/>
          </a:xfrm>
          <a:prstGeom prst="rect">
            <a:avLst/>
          </a:prstGeom>
          <a:noFill/>
          <a:ln w="9525">
            <a:noFill/>
            <a:miter lim="800000"/>
            <a:headEnd/>
            <a:tailEnd/>
          </a:ln>
          <a:effectLst/>
        </p:spPr>
        <p:txBody>
          <a:bodyPr vert="horz" wrap="square" lIns="92015" tIns="46005" rIns="92015" bIns="46005" numCol="1" anchor="b" anchorCtr="0" compatLnSpc="1">
            <a:prstTxWarp prst="textNoShape">
              <a:avLst/>
            </a:prstTxWarp>
          </a:bodyPr>
          <a:lstStyle>
            <a:lvl1pPr defTabSz="920081">
              <a:defRPr sz="1100" b="0">
                <a:solidFill>
                  <a:schemeClr val="tx1"/>
                </a:solidFill>
                <a:latin typeface="Arial" charset="0"/>
              </a:defRPr>
            </a:lvl1pPr>
          </a:lstStyle>
          <a:p>
            <a:pPr>
              <a:defRPr/>
            </a:pPr>
            <a:endParaRPr lang="en-US" dirty="0"/>
          </a:p>
        </p:txBody>
      </p:sp>
      <p:sp>
        <p:nvSpPr>
          <p:cNvPr id="81927" name="Rectangle 7"/>
          <p:cNvSpPr>
            <a:spLocks noGrp="1" noChangeArrowheads="1"/>
          </p:cNvSpPr>
          <p:nvPr>
            <p:ph type="sldNum" sz="quarter" idx="5"/>
          </p:nvPr>
        </p:nvSpPr>
        <p:spPr bwMode="auto">
          <a:xfrm>
            <a:off x="3933080" y="8757294"/>
            <a:ext cx="3012232" cy="461328"/>
          </a:xfrm>
          <a:prstGeom prst="rect">
            <a:avLst/>
          </a:prstGeom>
          <a:noFill/>
          <a:ln w="9525">
            <a:noFill/>
            <a:miter lim="800000"/>
            <a:headEnd/>
            <a:tailEnd/>
          </a:ln>
          <a:effectLst/>
        </p:spPr>
        <p:txBody>
          <a:bodyPr vert="horz" wrap="square" lIns="92015" tIns="46005" rIns="92015" bIns="46005" numCol="1" anchor="b" anchorCtr="0" compatLnSpc="1">
            <a:prstTxWarp prst="textNoShape">
              <a:avLst/>
            </a:prstTxWarp>
          </a:bodyPr>
          <a:lstStyle>
            <a:lvl1pPr algn="r" defTabSz="920081">
              <a:defRPr sz="1100" b="0">
                <a:solidFill>
                  <a:schemeClr val="tx1"/>
                </a:solidFill>
                <a:latin typeface="Arial" charset="0"/>
              </a:defRPr>
            </a:lvl1pPr>
          </a:lstStyle>
          <a:p>
            <a:pPr>
              <a:defRPr/>
            </a:pPr>
            <a:fld id="{C09FF06F-A4AB-4568-908E-312721F9CB5F}" type="slidenum">
              <a:rPr lang="en-US"/>
              <a:pPr>
                <a:defRPr/>
              </a:pPr>
              <a:t>‹#›</a:t>
            </a:fld>
            <a:endParaRPr lang="en-US" dirty="0"/>
          </a:p>
        </p:txBody>
      </p:sp>
    </p:spTree>
    <p:extLst>
      <p:ext uri="{BB962C8B-B14F-4D97-AF65-F5344CB8AC3E}">
        <p14:creationId xmlns:p14="http://schemas.microsoft.com/office/powerpoint/2010/main" val="3555421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socialsecurity.gov/retire2/wep.ht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socialsecurity.gov/retire2/gpo.ht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BB2BE6D-CD84-49CA-BB2D-917FB312BAFC}" type="slidenum">
              <a:rPr lang="en-US" smtClean="0"/>
              <a:t>1</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z="13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D19EE9E-6483-4218-94AB-5E87B4EA259F}" type="slidenum">
              <a:rPr lang="en-US" smtClean="0"/>
              <a:pPr/>
              <a:t>10</a:t>
            </a:fld>
            <a:endParaRPr lang="en-US"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357842" y="4378645"/>
            <a:ext cx="5558474" cy="4151944"/>
          </a:xfrm>
          <a:noFill/>
          <a:ln/>
        </p:spPr>
        <p:txBody>
          <a:bodyPr/>
          <a:lstStyle/>
          <a:p>
            <a:pPr lvl="2" eaLnBrk="1" hangingPunct="1">
              <a:spcBef>
                <a:spcPct val="50000"/>
              </a:spcBef>
            </a:pPr>
            <a:r>
              <a:rPr lang="en-US" sz="1300" dirty="0"/>
              <a:t>The worker and his or her spouse must be married for one year (continuously) immediately before the day on which the application is filed. </a:t>
            </a:r>
            <a:endParaRPr lang="en-US" sz="1100" dirty="0"/>
          </a:p>
          <a:p>
            <a:pPr lvl="2" eaLnBrk="1" hangingPunct="1">
              <a:spcBef>
                <a:spcPct val="50000"/>
              </a:spcBef>
            </a:pPr>
            <a:r>
              <a:rPr lang="en-US" sz="1100" dirty="0"/>
              <a:t>(</a:t>
            </a:r>
            <a:r>
              <a:rPr lang="en-US" sz="1100" b="1" dirty="0"/>
              <a:t>Note: </a:t>
            </a:r>
            <a:r>
              <a:rPr lang="en-US" sz="1100" dirty="0"/>
              <a:t>The one-year requirement can be waived if the spouse is the natural mother or father of the worker’s biological child or if the spouse was entitled or potentially entitled to certain auxiliary or survivor’s benefits in the month before the month of marriage to the worker.) </a:t>
            </a:r>
          </a:p>
          <a:p>
            <a:pPr lvl="2" eaLnBrk="1" hangingPunct="1">
              <a:spcBef>
                <a:spcPct val="50000"/>
              </a:spcBef>
            </a:pPr>
            <a:r>
              <a:rPr lang="en-US" sz="1300" dirty="0"/>
              <a:t>If a spouse is caring for a child under age 16 of the worker, the spouse could qualify regardless of age. When the youngest child turns 16, the spouse’s benefit will stop, even though the child’s benefit will continue. However, if the child is disabled, the spouse’s benefits will continue as long as the child is under his or her care.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99161CD-F9AD-4CCD-BE50-F4C06B1EC061}" type="slidenum">
              <a:rPr lang="en-US" smtClean="0"/>
              <a:pPr/>
              <a:t>11</a:t>
            </a:fld>
            <a:endParaRPr lang="en-US"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357842" y="4378645"/>
            <a:ext cx="5558474" cy="4151944"/>
          </a:xfrm>
          <a:noFill/>
          <a:ln/>
        </p:spPr>
        <p:txBody>
          <a:bodyPr/>
          <a:lstStyle/>
          <a:p>
            <a:pPr lvl="2" eaLnBrk="1" hangingPunct="1">
              <a:spcBef>
                <a:spcPct val="50000"/>
              </a:spcBef>
            </a:pPr>
            <a:r>
              <a:rPr lang="en-US" sz="1300" dirty="0"/>
              <a:t>Your divorced spouse can get benefits on your Social Security record if the marriage lasted at least 10 years. Your divorced spouse must be 62 or older and unmarried. </a:t>
            </a:r>
            <a:br>
              <a:rPr lang="en-US" sz="1300" dirty="0"/>
            </a:br>
            <a:r>
              <a:rPr lang="en-US" sz="1300" dirty="0"/>
              <a:t/>
            </a:r>
            <a:br>
              <a:rPr lang="en-US" sz="1300" dirty="0"/>
            </a:br>
            <a:r>
              <a:rPr lang="en-US" sz="1300" dirty="0"/>
              <a:t>Also, if you and your ex-spouse have been divorced for at least two years and you and your ex-spouse are at least 62, he or she can get benefits even if you are not retired. Your current spouse cannot receive spouse’s benefits until you file for retirement benefits. </a:t>
            </a:r>
          </a:p>
          <a:p>
            <a:pPr lvl="2" eaLnBrk="1" hangingPunct="1">
              <a:spcBef>
                <a:spcPct val="50000"/>
              </a:spcBef>
            </a:pPr>
            <a:r>
              <a:rPr lang="en-US" sz="1300" dirty="0"/>
              <a:t>The amount of benefits your divorced spouse gets has no effect on the amount of benefits you or your current spouse can get.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9FDC2225-BCAF-4200-B3C3-25B4960BA9FF}" type="slidenum">
              <a:rPr lang="en-US" smtClean="0"/>
              <a:pPr/>
              <a:t>12</a:t>
            </a:fld>
            <a:endParaRPr lang="en-US"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208350" y="4305724"/>
            <a:ext cx="6313100" cy="4451569"/>
          </a:xfrm>
          <a:noFill/>
          <a:ln/>
        </p:spPr>
        <p:txBody>
          <a:bodyPr/>
          <a:lstStyle/>
          <a:p>
            <a:r>
              <a:rPr lang="en-US" sz="1250" dirty="0" smtClean="0"/>
              <a:t>A spouse who has not worked or who has low earnings can be entitled to as much as one-half of the retired worker’s full benefit. If you are eligible for both your own retirement benefits and for benefits as a spouse, we always pay your own benefits first. If your benefits as a spouse are higher than your retirement benefits, you will get a combination of benefits equaling the higher spouse benefit. If spouses want to get Social Security retirement benefits before they reach full retirement age, the amount of the benefit is reduced. The amount of reduction depends on when the person reaches full retirement age.</a:t>
            </a:r>
          </a:p>
          <a:p>
            <a:r>
              <a:rPr lang="en-US" sz="1250" dirty="0" smtClean="0"/>
              <a:t>For example: </a:t>
            </a:r>
          </a:p>
          <a:p>
            <a:pPr>
              <a:buFontTx/>
              <a:buChar char="•"/>
            </a:pPr>
            <a:r>
              <a:rPr lang="en-US" sz="1250" dirty="0" smtClean="0"/>
              <a:t> If full retirement age is 65, a spouse can get 37.5 percent of the worker’s unreduced</a:t>
            </a:r>
            <a:br>
              <a:rPr lang="en-US" sz="1250" dirty="0" smtClean="0"/>
            </a:br>
            <a:r>
              <a:rPr lang="en-US" sz="1250" dirty="0" smtClean="0"/>
              <a:t>  benefit at age 62;</a:t>
            </a:r>
          </a:p>
          <a:p>
            <a:pPr>
              <a:buFontTx/>
              <a:buChar char="•"/>
            </a:pPr>
            <a:r>
              <a:rPr lang="en-US" sz="1250" dirty="0" smtClean="0"/>
              <a:t> If full retirement age is 66, a spouse can get 35 percent of the worker’s unreduced</a:t>
            </a:r>
            <a:br>
              <a:rPr lang="en-US" sz="1250" dirty="0" smtClean="0"/>
            </a:br>
            <a:r>
              <a:rPr lang="en-US" sz="1250" dirty="0" smtClean="0"/>
              <a:t>  benefit at age 62;</a:t>
            </a:r>
          </a:p>
          <a:p>
            <a:pPr>
              <a:buFontTx/>
              <a:buChar char="•"/>
            </a:pPr>
            <a:r>
              <a:rPr lang="en-US" sz="1250" dirty="0" smtClean="0"/>
              <a:t> If full retirement age is 67, a spouse can get 32.5 percent of the worker’s unreduced</a:t>
            </a:r>
            <a:br>
              <a:rPr lang="en-US" sz="1250" dirty="0" smtClean="0"/>
            </a:br>
            <a:r>
              <a:rPr lang="en-US" sz="1250" dirty="0" smtClean="0"/>
              <a:t>  benefit at age 62.</a:t>
            </a:r>
          </a:p>
          <a:p>
            <a:r>
              <a:rPr lang="en-US" sz="1250" dirty="0" smtClean="0"/>
              <a:t>The amount of the benefit increases at later ages up to the maximum of 50 percent at full retirement age. If full retirement age is other than those shown in our example, the amount of the benefit will fall between 32.5 percent and 37.5 percent at age 62. </a:t>
            </a:r>
          </a:p>
          <a:p>
            <a:pPr marL="0" lvl="2"/>
            <a:r>
              <a:rPr lang="en-US" sz="1250" dirty="0" smtClean="0"/>
              <a:t>However, if a spouse is caring for a child under age 16 or disabled, who gets Social Security benefits on the worker’s record, the spouse gets full benefits, regardless </a:t>
            </a:r>
            <a:br>
              <a:rPr lang="en-US" sz="1250" dirty="0" smtClean="0"/>
            </a:br>
            <a:r>
              <a:rPr lang="en-US" sz="1250" dirty="0" smtClean="0"/>
              <a:t>of age.</a:t>
            </a:r>
            <a:r>
              <a:rPr lang="en-US" sz="1250" dirty="0"/>
              <a:t> </a:t>
            </a:r>
          </a:p>
          <a:p>
            <a:endParaRPr lang="en-US" sz="125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2CE5743-3A04-4968-BD6F-7468E6E759DD}" type="slidenum">
              <a:rPr lang="en-US" smtClean="0"/>
              <a:pPr/>
              <a:t>13</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208350" y="4635467"/>
            <a:ext cx="5970390" cy="4150358"/>
          </a:xfrm>
          <a:noFill/>
          <a:ln/>
        </p:spPr>
        <p:txBody>
          <a:bodyPr/>
          <a:lstStyle/>
          <a:p>
            <a:pPr lvl="2" eaLnBrk="1" hangingPunct="1">
              <a:spcBef>
                <a:spcPct val="50000"/>
              </a:spcBef>
              <a:buFont typeface="Marlett" pitchFamily="2" charset="2"/>
              <a:buNone/>
            </a:pPr>
            <a:r>
              <a:rPr lang="en-US" sz="1300" dirty="0"/>
              <a:t>The increase in full retirement age was the result of the 1983 Amendments. Full retirement age increases apply to all Retirement Benefits and to Survivors Benefits. Although, we at Social Security have always used the term “full” retirement age, you may find that some people now refer to “full retirement age” as “Normal Retirement Age”.</a:t>
            </a:r>
          </a:p>
          <a:p>
            <a:pPr lvl="2" eaLnBrk="1" hangingPunct="1">
              <a:spcBef>
                <a:spcPct val="50000"/>
              </a:spcBef>
            </a:pPr>
            <a:r>
              <a:rPr lang="en-US" sz="1300" dirty="0"/>
              <a:t>Regardless of your full retirement age, reduced benefits can still be paid as early as age 62.</a:t>
            </a:r>
          </a:p>
          <a:p>
            <a:pPr lvl="2" eaLnBrk="1" hangingPunct="1">
              <a:spcBef>
                <a:spcPct val="50000"/>
              </a:spcBef>
              <a:buFont typeface="Marlett" pitchFamily="2" charset="2"/>
              <a:buNone/>
            </a:pPr>
            <a:r>
              <a:rPr lang="en-US" sz="1300" dirty="0"/>
              <a:t>In addition, the Medicare eligibility age of 65 has not changed. You should apply for Medicare 3 months before your 65</a:t>
            </a:r>
            <a:r>
              <a:rPr lang="en-US" sz="1300" baseline="30000" dirty="0"/>
              <a:t>th</a:t>
            </a:r>
            <a:r>
              <a:rPr lang="en-US" sz="1300" dirty="0"/>
              <a:t> birthday, even when you plan to apply for your retirement or spouse’s benefits later.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6898BC5-AD4A-40C3-A616-F875FCE69157}" type="slidenum">
              <a:rPr lang="en-US" smtClean="0"/>
              <a:pPr/>
              <a:t>14</a:t>
            </a:fld>
            <a:endParaRPr lang="en-US" dirty="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1162589" y="4378645"/>
            <a:ext cx="4624905" cy="4151944"/>
          </a:xfrm>
          <a:noFill/>
          <a:ln/>
        </p:spPr>
        <p:txBody>
          <a:bodyPr/>
          <a:lstStyle/>
          <a:p>
            <a:pPr eaLnBrk="1" hangingPunct="1">
              <a:spcBef>
                <a:spcPct val="0"/>
              </a:spcBef>
            </a:pPr>
            <a:r>
              <a:rPr lang="en-US" sz="1300" dirty="0">
                <a:solidFill>
                  <a:schemeClr val="tx2"/>
                </a:solidFill>
              </a:rPr>
              <a:t>You can get estimates of your future Social Security </a:t>
            </a:r>
            <a:br>
              <a:rPr lang="en-US" sz="1300" dirty="0">
                <a:solidFill>
                  <a:schemeClr val="tx2"/>
                </a:solidFill>
              </a:rPr>
            </a:br>
            <a:r>
              <a:rPr lang="en-US" sz="1300" dirty="0">
                <a:solidFill>
                  <a:schemeClr val="tx2"/>
                </a:solidFill>
              </a:rPr>
              <a:t>retirement benefits using our online Retirement Estimator.  </a:t>
            </a:r>
          </a:p>
          <a:p>
            <a:pPr eaLnBrk="1" hangingPunct="1"/>
            <a:r>
              <a:rPr lang="en-US" sz="1300" dirty="0">
                <a:solidFill>
                  <a:schemeClr val="tx2"/>
                </a:solidFill>
              </a:rPr>
              <a:t>You must enter certain ID information about yourself to use, such as your name, date of birth, Social Security number, place of birth and mother’s maiden name.  This service is drawing high favorability ratings from users.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27E76EA-8938-4767-BFFB-BC324D4878E8}" type="slidenum">
              <a:rPr lang="en-US" smtClean="0"/>
              <a:pPr/>
              <a:t>15</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284685" y="4378645"/>
            <a:ext cx="5936991" cy="4151944"/>
          </a:xfrm>
          <a:noFill/>
          <a:ln/>
        </p:spPr>
        <p:txBody>
          <a:bodyPr/>
          <a:lstStyle/>
          <a:p>
            <a:pPr lvl="2" eaLnBrk="1" hangingPunct="1">
              <a:spcBef>
                <a:spcPct val="50000"/>
              </a:spcBef>
              <a:buFont typeface="Wingdings" pitchFamily="2" charset="2"/>
              <a:buNone/>
            </a:pPr>
            <a:endParaRPr lang="en-US" sz="13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928DB8C-587B-4507-BDE5-DFB4ACB3EC50}" type="slidenum">
              <a:rPr lang="en-US" smtClean="0"/>
              <a:pPr/>
              <a:t>16</a:t>
            </a:fld>
            <a:endParaRPr lang="en-US" dirty="0" smtClean="0"/>
          </a:p>
        </p:txBody>
      </p:sp>
      <p:sp>
        <p:nvSpPr>
          <p:cNvPr id="133123" name="Rectangle 2"/>
          <p:cNvSpPr>
            <a:spLocks noGrp="1" noRot="1" noChangeAspect="1" noChangeArrowheads="1" noTextEdit="1"/>
          </p:cNvSpPr>
          <p:nvPr>
            <p:ph type="sldImg"/>
          </p:nvPr>
        </p:nvSpPr>
        <p:spPr>
          <a:xfrm>
            <a:off x="1168400" y="576263"/>
            <a:ext cx="4610100" cy="3457575"/>
          </a:xfrm>
          <a:ln/>
        </p:spPr>
      </p:sp>
      <p:sp>
        <p:nvSpPr>
          <p:cNvPr id="133124" name="Rectangle 3"/>
          <p:cNvSpPr>
            <a:spLocks noGrp="1" noChangeArrowheads="1"/>
          </p:cNvSpPr>
          <p:nvPr>
            <p:ph type="body" idx="1"/>
          </p:nvPr>
        </p:nvSpPr>
        <p:spPr>
          <a:xfrm>
            <a:off x="695015" y="4380231"/>
            <a:ext cx="5556884" cy="4148772"/>
          </a:xfrm>
          <a:noFill/>
          <a:ln/>
        </p:spPr>
        <p:txBody>
          <a:bodyPr/>
          <a:lstStyle/>
          <a:p>
            <a:pPr eaLnBrk="1" hangingPunct="1">
              <a:buFont typeface="Times New Roman" pitchFamily="18" charset="0"/>
              <a:buNone/>
            </a:pPr>
            <a:endParaRPr lang="en-US" sz="13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21EECBE-6693-4199-A27C-87D4757D9D88}" type="slidenum">
              <a:rPr lang="en-US" smtClean="0"/>
              <a:pPr/>
              <a:t>17</a:t>
            </a:fld>
            <a:endParaRPr lang="en-US" dirty="0" smtClean="0"/>
          </a:p>
        </p:txBody>
      </p:sp>
      <p:sp>
        <p:nvSpPr>
          <p:cNvPr id="134147" name="Rectangle 2"/>
          <p:cNvSpPr>
            <a:spLocks noGrp="1" noRot="1" noChangeAspect="1" noChangeArrowheads="1" noTextEdit="1"/>
          </p:cNvSpPr>
          <p:nvPr>
            <p:ph type="sldImg"/>
          </p:nvPr>
        </p:nvSpPr>
        <p:spPr>
          <a:xfrm>
            <a:off x="1168400" y="690563"/>
            <a:ext cx="4610100" cy="3457575"/>
          </a:xfrm>
          <a:ln/>
        </p:spPr>
      </p:sp>
      <p:sp>
        <p:nvSpPr>
          <p:cNvPr id="134148" name="Rectangle 3"/>
          <p:cNvSpPr>
            <a:spLocks noGrp="1" noChangeArrowheads="1"/>
          </p:cNvSpPr>
          <p:nvPr>
            <p:ph type="body" idx="1"/>
          </p:nvPr>
        </p:nvSpPr>
        <p:spPr>
          <a:xfrm>
            <a:off x="695015" y="4380231"/>
            <a:ext cx="5556884" cy="4148772"/>
          </a:xfrm>
          <a:noFill/>
          <a:ln/>
        </p:spPr>
        <p:txBody>
          <a:bodyPr/>
          <a:lstStyle/>
          <a:p>
            <a:pPr eaLnBrk="1" hangingPunct="1"/>
            <a:endParaRPr lang="en-US" sz="13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04256C40-3011-49CA-98B4-CBA550F98848}" type="slidenum">
              <a:rPr lang="en-US" smtClean="0"/>
              <a:pPr/>
              <a:t>18</a:t>
            </a:fld>
            <a:endParaRPr lang="en-US" dirty="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211525" y="4378645"/>
            <a:ext cx="5560065" cy="4151944"/>
          </a:xfrm>
          <a:noFill/>
          <a:ln/>
        </p:spPr>
        <p:txBody>
          <a:bodyPr/>
          <a:lstStyle/>
          <a:p>
            <a:pPr lvl="2" eaLnBrk="1" hangingPunct="1">
              <a:spcBef>
                <a:spcPct val="50000"/>
              </a:spcBef>
              <a:buFont typeface="Marlett" pitchFamily="2" charset="2"/>
              <a:buNone/>
            </a:pPr>
            <a:r>
              <a:rPr lang="en-US" sz="1300" dirty="0"/>
              <a:t>We need to see the appropriate proofs when you file </a:t>
            </a:r>
            <a:br>
              <a:rPr lang="en-US" sz="1300" dirty="0"/>
            </a:br>
            <a:r>
              <a:rPr lang="en-US" sz="1300" dirty="0"/>
              <a:t>your claim.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5EBB79A5-4625-4CBD-B3AD-433372C7AC31}" type="slidenum">
              <a:rPr lang="en-US" smtClean="0"/>
              <a:pPr/>
              <a:t>19</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208344" y="4378645"/>
            <a:ext cx="5561655" cy="4151944"/>
          </a:xfrm>
          <a:noFill/>
          <a:ln/>
        </p:spPr>
        <p:txBody>
          <a:bodyPr/>
          <a:lstStyle/>
          <a:p>
            <a:pPr lvl="2" eaLnBrk="1" hangingPunct="1">
              <a:spcBef>
                <a:spcPct val="50000"/>
              </a:spcBef>
              <a:buFont typeface="Marlett" pitchFamily="2" charset="2"/>
              <a:buNone/>
            </a:pPr>
            <a:r>
              <a:rPr lang="en-US" sz="1300" dirty="0"/>
              <a:t>The length of marriage requirement for a widow or widower is 9 months, and for a surviving divorced wife it is 10 years immediately before the date of divorce. Please note, there are exceptions to the duration of marriage requirements.  </a:t>
            </a:r>
          </a:p>
          <a:p>
            <a:pPr lvl="2" eaLnBrk="1" hangingPunct="1">
              <a:spcBef>
                <a:spcPct val="50000"/>
              </a:spcBef>
              <a:buFont typeface="Marlett" pitchFamily="2" charset="2"/>
              <a:buNone/>
            </a:pPr>
            <a:r>
              <a:rPr lang="en-US" sz="1300" dirty="0"/>
              <a:t>Generally, you cannot get widow’s or widower’s benefits if you remarry before age 60. But remarriage after age 60 (or age 50 if you are disabled) will not prevent you from getting benefit payments based on your </a:t>
            </a:r>
            <a:r>
              <a:rPr lang="en-US" sz="1300" b="1" dirty="0"/>
              <a:t>former</a:t>
            </a:r>
            <a:r>
              <a:rPr lang="en-US" sz="1300" dirty="0"/>
              <a:t> spouse’s work. And at age 62 or older, you may get benefits based on your new spouse’s work, if those benefits would be higher.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2</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5190" y="4235967"/>
            <a:ext cx="5895640" cy="4843142"/>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6A40A391-9685-4603-85ED-12FC687877C8}" type="slidenum">
              <a:rPr lang="en-US" smtClean="0"/>
              <a:pPr/>
              <a:t>20</a:t>
            </a:fld>
            <a:endParaRPr lang="en-US" dirty="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208344" y="4378645"/>
            <a:ext cx="5561655" cy="4151944"/>
          </a:xfrm>
          <a:noFill/>
          <a:ln/>
        </p:spPr>
        <p:txBody>
          <a:bodyPr/>
          <a:lstStyle/>
          <a:p>
            <a:pPr lvl="2" eaLnBrk="1" hangingPunct="1">
              <a:spcBef>
                <a:spcPct val="50000"/>
              </a:spcBef>
            </a:pPr>
            <a:r>
              <a:rPr lang="en-US" sz="1300" dirty="0"/>
              <a:t>Regardless of the change in full retirement age, a widow or widower can still receive 71-1/2% of the worker’s benefit at age 60.</a:t>
            </a:r>
          </a:p>
          <a:p>
            <a:pPr lvl="2" eaLnBrk="1" hangingPunct="1">
              <a:spcBef>
                <a:spcPct val="50000"/>
              </a:spcBef>
              <a:buFont typeface="Marlett" pitchFamily="2" charset="2"/>
              <a:buNone/>
            </a:pPr>
            <a:r>
              <a:rPr lang="en-US" sz="1300" dirty="0"/>
              <a:t>A widow or widower can receive a survivors benefit at age 60 and then switch to a benefit on his or her own work record at age 62. Or, a widow or widower could receive a reduced survivors benefit at age 60 and then file for an unreduced benefit on his or her own work record at full retirement age. </a:t>
            </a:r>
          </a:p>
          <a:p>
            <a:pPr lvl="2" eaLnBrk="1" hangingPunct="1">
              <a:spcBef>
                <a:spcPct val="50000"/>
              </a:spcBef>
              <a:buFont typeface="Marlett" pitchFamily="2" charset="2"/>
              <a:buNone/>
            </a:pPr>
            <a:r>
              <a:rPr lang="en-US" sz="1300" dirty="0"/>
              <a:t>Benefits paid to a surviving divorced spouse who is 60 or older (age 50 if disabled) will not affect the benefit rates for other survivors receiving benefits.</a:t>
            </a:r>
          </a:p>
          <a:p>
            <a:pPr lvl="2" eaLnBrk="1" hangingPunct="1">
              <a:spcBef>
                <a:spcPct val="50000"/>
              </a:spcBef>
              <a:buFont typeface="Marlett" pitchFamily="2" charset="2"/>
              <a:buNone/>
            </a:pPr>
            <a:endParaRPr lang="en-US" sz="13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9130BDA0-DED2-4F32-AEFD-0F48A8073953}" type="slidenum">
              <a:rPr lang="en-US" smtClean="0"/>
              <a:pPr/>
              <a:t>21</a:t>
            </a:fld>
            <a:endParaRPr lang="en-US" dirty="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287869" y="4378645"/>
            <a:ext cx="5704791" cy="4151944"/>
          </a:xfrm>
          <a:noFill/>
          <a:ln/>
        </p:spPr>
        <p:txBody>
          <a:bodyPr/>
          <a:lstStyle/>
          <a:p>
            <a:pPr lvl="2" eaLnBrk="1" hangingPunct="1">
              <a:spcBef>
                <a:spcPct val="50000"/>
              </a:spcBef>
              <a:buFont typeface="Marlett" pitchFamily="2" charset="2"/>
              <a:buNone/>
            </a:pPr>
            <a:endParaRPr lang="en-US" sz="13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1C3B891-1978-4CD3-B46D-91C1A19E5B7E}" type="slidenum">
              <a:rPr lang="en-US" smtClean="0"/>
              <a:pPr/>
              <a:t>22</a:t>
            </a:fld>
            <a:endParaRPr lang="en-US" dirty="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287869" y="4378645"/>
            <a:ext cx="5704791" cy="4151944"/>
          </a:xfrm>
          <a:noFill/>
          <a:ln/>
        </p:spPr>
        <p:txBody>
          <a:bodyPr/>
          <a:lstStyle/>
          <a:p>
            <a:pPr lvl="2" eaLnBrk="1" hangingPunct="1">
              <a:spcBef>
                <a:spcPct val="50000"/>
              </a:spcBef>
            </a:pPr>
            <a:r>
              <a:rPr lang="en-US" sz="1300" dirty="0"/>
              <a:t>Remember that although the full retirement age has increased above age 65, Medicare eligibility is still age 65. You should apply for Medicare 3 months before your 65</a:t>
            </a:r>
            <a:r>
              <a:rPr lang="en-US" sz="1300" baseline="30000" dirty="0"/>
              <a:t>th</a:t>
            </a:r>
            <a:r>
              <a:rPr lang="en-US" sz="1300" dirty="0"/>
              <a:t> birthday, even when you plan to apply for your retirement or spouse’s benefits later. </a:t>
            </a:r>
          </a:p>
          <a:p>
            <a:pPr lvl="2" eaLnBrk="1" hangingPunct="1">
              <a:spcBef>
                <a:spcPct val="50000"/>
              </a:spcBef>
              <a:buFont typeface="Marlett" pitchFamily="2" charset="2"/>
              <a:buNone/>
            </a:pPr>
            <a:r>
              <a:rPr lang="en-US" sz="1300" dirty="0"/>
              <a:t>You also are eligible for Medicare benefits, 24 months from the month you were </a:t>
            </a:r>
            <a:r>
              <a:rPr lang="en-US" sz="1300" i="1" dirty="0"/>
              <a:t>entitled</a:t>
            </a:r>
            <a:r>
              <a:rPr lang="en-US" sz="1300" dirty="0"/>
              <a:t> to receive Social Security disability benefits, not from the first month you receive a payment. If you have Amyotrophic Lateral Sclerosis (Lou Gehrig’s disease), or permanent kidney failure and you receive maintenance dialysis or a kidney transplant, you become entitled for Medicare beginning with the month you first become entitled to disability benefits.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pPr>
              <a:defRPr/>
            </a:pPr>
            <a:fld id="{C09FF06F-A4AB-4568-908E-312721F9CB5F}" type="slidenum">
              <a:rPr lang="en-US" smtClean="0"/>
              <a:pPr>
                <a:defRPr/>
              </a:pPr>
              <a:t>23</a:t>
            </a:fld>
            <a:endParaRPr lang="en-US" dirty="0"/>
          </a:p>
        </p:txBody>
      </p:sp>
    </p:spTree>
    <p:extLst>
      <p:ext uri="{BB962C8B-B14F-4D97-AF65-F5344CB8AC3E}">
        <p14:creationId xmlns:p14="http://schemas.microsoft.com/office/powerpoint/2010/main" val="1390540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20D356FD-723B-4A56-B5D2-6E9678B93FFB}" type="slidenum">
              <a:rPr lang="en-US" smtClean="0"/>
              <a:pPr/>
              <a:t>24</a:t>
            </a:fld>
            <a:endParaRPr lang="en-US" dirty="0" smtClean="0"/>
          </a:p>
        </p:txBody>
      </p:sp>
      <p:sp>
        <p:nvSpPr>
          <p:cNvPr id="151555" name="Rectangle 2"/>
          <p:cNvSpPr>
            <a:spLocks noGrp="1" noRot="1" noChangeAspect="1" noChangeArrowheads="1" noTextEdit="1"/>
          </p:cNvSpPr>
          <p:nvPr>
            <p:ph type="sldImg"/>
          </p:nvPr>
        </p:nvSpPr>
        <p:spPr>
          <a:ln/>
        </p:spPr>
      </p:sp>
      <p:sp>
        <p:nvSpPr>
          <p:cNvPr id="7" name="Rectangle 3"/>
          <p:cNvSpPr>
            <a:spLocks noGrp="1" noChangeArrowheads="1"/>
          </p:cNvSpPr>
          <p:nvPr>
            <p:ph type="body"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There is no monthly premium for Part A if you are insured for </a:t>
            </a:r>
            <a:br>
              <a:rPr lang="en-US" sz="1300" dirty="0"/>
            </a:br>
            <a:r>
              <a:rPr lang="en-US" sz="1300" dirty="0"/>
              <a:t>retirement benefits.</a:t>
            </a:r>
          </a:p>
          <a:p>
            <a:r>
              <a:rPr lang="en-US" sz="1300" dirty="0"/>
              <a:t>After you retire, your health insurance may require for Medicare to pay first. Many supplemental plans require you to sign up for Medicare Part B. The Medicare premium most beneficiaries pay represents 1/4 of the actual cost. The Federal government covers the balance of the cost. </a:t>
            </a:r>
            <a:br>
              <a:rPr lang="en-US" sz="1300" dirty="0"/>
            </a:br>
            <a:r>
              <a:rPr lang="en-US" sz="1300" dirty="0"/>
              <a:t/>
            </a:r>
            <a:br>
              <a:rPr lang="en-US" sz="1300" dirty="0"/>
            </a:br>
            <a:endParaRPr lang="en-US" sz="1300" dirty="0"/>
          </a:p>
          <a:p>
            <a:endParaRPr lang="en-US" sz="1300" dirty="0"/>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20D356FD-723B-4A56-B5D2-6E9678B93FFB}" type="slidenum">
              <a:rPr lang="en-US" smtClean="0"/>
              <a:pPr/>
              <a:t>25</a:t>
            </a:fld>
            <a:endParaRPr lang="en-US" dirty="0" smtClean="0"/>
          </a:p>
        </p:txBody>
      </p:sp>
      <p:sp>
        <p:nvSpPr>
          <p:cNvPr id="151555" name="Rectangle 2"/>
          <p:cNvSpPr>
            <a:spLocks noGrp="1" noRot="1" noChangeAspect="1" noChangeArrowheads="1" noTextEdit="1"/>
          </p:cNvSpPr>
          <p:nvPr>
            <p:ph type="sldImg"/>
          </p:nvPr>
        </p:nvSpPr>
        <p:spPr>
          <a:ln/>
        </p:spPr>
      </p:sp>
      <p:sp>
        <p:nvSpPr>
          <p:cNvPr id="7" name="Rectangle 3"/>
          <p:cNvSpPr>
            <a:spLocks noGrp="1" noChangeArrowheads="1"/>
          </p:cNvSpPr>
          <p:nvPr>
            <p:ph type="body"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Each Medicare Advantage plan can charge different out-of-pocket costs, but they must follow rules established by Medicare. </a:t>
            </a:r>
          </a:p>
          <a:p>
            <a:r>
              <a:rPr lang="en-US" sz="1300" dirty="0"/>
              <a:t>Medicare-approved prescription drug plans cover a major portion of your prescription drug costs. </a:t>
            </a:r>
          </a:p>
          <a:p>
            <a:r>
              <a:rPr lang="en-US" sz="1300" dirty="0"/>
              <a:t>NOTE FOR HIGHER-INCOME BENEFICIARIES ONLY: If you have higher income, the law requires an adjustment to your monthly Medicare Part B (medical insurance) and Medicare prescription drug coverage premiums. Higher-income beneficiaries pay higher premiums for Part B and prescription drug coverage. </a:t>
            </a:r>
            <a:r>
              <a:rPr lang="en-US" sz="1300" b="1" dirty="0"/>
              <a:t>This affects less than 5 percent of people with Medicare, so most people do not pay a higher premium.</a:t>
            </a:r>
          </a:p>
          <a:p>
            <a:endParaRPr lang="en-US" sz="1300" dirty="0"/>
          </a:p>
          <a:p>
            <a:endParaRPr lang="en-US" sz="1300" dirty="0"/>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41FF9BE9-C198-4C7F-B955-3AF567698B9D}" type="slidenum">
              <a:rPr lang="en-US" smtClean="0"/>
              <a:pPr/>
              <a:t>26</a:t>
            </a:fld>
            <a:endParaRPr lang="en-US" dirty="0"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z="13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7D0C4ED0-51B4-4FD5-A2FB-9144B3B76EEF}" type="slidenum">
              <a:rPr lang="en-US" smtClean="0"/>
              <a:pPr/>
              <a:t>27</a:t>
            </a:fld>
            <a:endParaRPr lang="en-US" dirty="0"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1162589" y="4378649"/>
            <a:ext cx="5288104" cy="4644977"/>
          </a:xfrm>
          <a:noFill/>
          <a:ln/>
        </p:spPr>
        <p:txBody>
          <a:bodyPr/>
          <a:lstStyle/>
          <a:p>
            <a:pPr eaLnBrk="1" hangingPunct="1">
              <a:spcBef>
                <a:spcPct val="50000"/>
              </a:spcBef>
            </a:pPr>
            <a:r>
              <a:rPr lang="en-US" sz="1100" dirty="0"/>
              <a:t>( Note to speaker: depending on your audience, you may wish to briefly describe the quick calculator, online calculator and the detailed estimate.)</a:t>
            </a:r>
          </a:p>
          <a:p>
            <a:pPr eaLnBrk="1" hangingPunct="1"/>
            <a:r>
              <a:rPr lang="en-US" sz="1100" dirty="0"/>
              <a:t>What You Can Do Online @ www.socialsecurity.gov</a:t>
            </a:r>
          </a:p>
          <a:p>
            <a:pPr eaLnBrk="1" hangingPunct="1"/>
            <a:r>
              <a:rPr lang="en-US" sz="1000" dirty="0"/>
              <a:t>Apply for Social Security retirement/spouse’s benefits www.socialsecurity.gov/applyforbenefits</a:t>
            </a:r>
          </a:p>
          <a:p>
            <a:pPr eaLnBrk="1" hangingPunct="1"/>
            <a:r>
              <a:rPr lang="en-US" sz="1000" dirty="0"/>
              <a:t>Apply for Social Security disability benefits www.socialsecurity.gov/applyfordisability</a:t>
            </a:r>
          </a:p>
          <a:p>
            <a:pPr eaLnBrk="1" hangingPunct="1"/>
            <a:r>
              <a:rPr lang="en-US" sz="1000" dirty="0"/>
              <a:t>Apply for extra help with your Medicare prescription drug costs www.socialsecurity.gov/i1020</a:t>
            </a:r>
          </a:p>
          <a:p>
            <a:pPr eaLnBrk="1" hangingPunct="1"/>
            <a:r>
              <a:rPr lang="en-US" sz="1000" dirty="0"/>
              <a:t>Check the status of your online application www.socialsecurity.gov/applyforbenefits</a:t>
            </a:r>
          </a:p>
          <a:p>
            <a:pPr eaLnBrk="1" hangingPunct="1"/>
            <a:r>
              <a:rPr lang="en-US" sz="1000" dirty="0"/>
              <a:t>Find out what benefits you can apply for www.socialsecurity.gov/best</a:t>
            </a:r>
          </a:p>
          <a:p>
            <a:pPr eaLnBrk="1" hangingPunct="1"/>
            <a:r>
              <a:rPr lang="en-US" sz="1000" dirty="0"/>
              <a:t>Find out if you can get extra help with your Medicare prescription drug costs www.socialsecurity.gov/prescriptionhelp</a:t>
            </a:r>
          </a:p>
          <a:p>
            <a:pPr eaLnBrk="1" hangingPunct="1"/>
            <a:r>
              <a:rPr lang="en-US" sz="1000" dirty="0"/>
              <a:t>Use our benefit planners to calculate your retirement, disability and survivors benefits www.socialsecurity.gov/planners</a:t>
            </a:r>
          </a:p>
          <a:p>
            <a:pPr eaLnBrk="1" hangingPunct="1"/>
            <a:r>
              <a:rPr lang="en-US" sz="1000" dirty="0"/>
              <a:t>Request a Social Security Statement www.socialsecurity.gov/statement</a:t>
            </a:r>
          </a:p>
          <a:p>
            <a:pPr eaLnBrk="1" hangingPunct="1"/>
            <a:r>
              <a:rPr lang="en-US" sz="1000" dirty="0"/>
              <a:t>Change your address or telephone number www.socialsecurity.gov/coa</a:t>
            </a:r>
          </a:p>
          <a:p>
            <a:pPr eaLnBrk="1" hangingPunct="1"/>
            <a:r>
              <a:rPr lang="en-US" sz="1000" dirty="0"/>
              <a:t>Get a replacement Medicare card www.socialsecurity.gov/medicarecard</a:t>
            </a:r>
          </a:p>
          <a:p>
            <a:pPr eaLnBrk="1" hangingPunct="1"/>
            <a:r>
              <a:rPr lang="en-US" sz="1000" dirty="0"/>
              <a:t>Request a Proof of Income letter www.socialsecurity.gov/beve</a:t>
            </a:r>
          </a:p>
          <a:p>
            <a:pPr eaLnBrk="1" hangingPunct="1"/>
            <a:r>
              <a:rPr lang="en-US" sz="1000" dirty="0"/>
              <a:t>Get a Form 1099/1042S—Social Security Benefit Statement www.socialsecurity.gov/1099</a:t>
            </a:r>
          </a:p>
          <a:p>
            <a:pPr eaLnBrk="1" hangingPunct="1"/>
            <a:r>
              <a:rPr lang="en-US" sz="1000" dirty="0"/>
              <a:t>Get a password www.socialsecurity.gov/password</a:t>
            </a:r>
          </a:p>
          <a:p>
            <a:pPr eaLnBrk="1" hangingPunct="1"/>
            <a:r>
              <a:rPr lang="en-US" sz="1000" dirty="0"/>
              <a:t>Check your information and benefits www.socialsecurity.gov/pcyb</a:t>
            </a:r>
          </a:p>
          <a:p>
            <a:pPr eaLnBrk="1" hangingPunct="1"/>
            <a:r>
              <a:rPr lang="en-US" sz="1000" dirty="0"/>
              <a:t>Start or change direct deposit www.socialsecurity.gov/pdd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5556A068-2834-49A5-BCF5-A082547091CB}" type="slidenum">
              <a:rPr lang="en-US" smtClean="0"/>
              <a:pPr/>
              <a:t>28</a:t>
            </a:fld>
            <a:endParaRPr lang="en-US" dirty="0"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xfrm>
            <a:off x="1195987" y="4378645"/>
            <a:ext cx="4558108" cy="4151944"/>
          </a:xfrm>
          <a:noFill/>
          <a:ln/>
        </p:spPr>
        <p:txBody>
          <a:bodyPr/>
          <a:lstStyle/>
          <a:p>
            <a:pPr eaLnBrk="1" hangingPunct="1"/>
            <a:endParaRPr lang="en-US" sz="13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E70524C2-2352-4455-AB96-B7D3456E493A}" type="slidenum">
              <a:rPr lang="en-US" smtClean="0">
                <a:latin typeface="Arial" pitchFamily="34" charset="0"/>
              </a:rPr>
              <a:pPr>
                <a:defRPr/>
              </a:pPr>
              <a:t>29</a:t>
            </a:fld>
            <a:endParaRPr lang="en-US"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r>
              <a:rPr lang="en-US" dirty="0" smtClean="0"/>
              <a:t>Before </a:t>
            </a:r>
            <a:r>
              <a:rPr lang="en-US" dirty="0"/>
              <a:t>1983, people whose primary job wasn’t covered by Social Security had their Social Security benefits calculated as if they were long-term, low-wage workers. They had the advantage of receiving a Social Security benefit representing a higher percentage of their earnings, plus a pension from a job for which they didn’t pay Social Security taxes. Congress passed the Windfall Elimination Provision to remove that advantage. </a:t>
            </a:r>
          </a:p>
          <a:p>
            <a:r>
              <a:rPr lang="en-US" dirty="0"/>
              <a:t>Under the provision, we reduce the 90 percent factor in our formula and phase it in for workers who reached age 62 or became disabled between 1986 and 1989. For those who reach 62 or became disabled in 1990 or later, we reduce the 90 percent factor to 40 percent</a:t>
            </a:r>
            <a:endParaRPr lang="en-US" altLang="en-US"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DE0FE43-0CC7-45A2-84AA-EBF327BF2216}" type="slidenum">
              <a:rPr lang="en-US" smtClean="0"/>
              <a:pPr/>
              <a:t>3</a:t>
            </a:fld>
            <a:endParaRPr lang="en-US" dirty="0" smtClean="0"/>
          </a:p>
        </p:txBody>
      </p:sp>
      <p:sp>
        <p:nvSpPr>
          <p:cNvPr id="99331" name="Rectangle 2"/>
          <p:cNvSpPr>
            <a:spLocks noGrp="1" noRot="1" noChangeAspect="1" noChangeArrowheads="1" noTextEdit="1"/>
          </p:cNvSpPr>
          <p:nvPr>
            <p:ph type="sldImg"/>
          </p:nvPr>
        </p:nvSpPr>
        <p:spPr>
          <a:ln/>
        </p:spPr>
      </p:sp>
      <p:sp>
        <p:nvSpPr>
          <p:cNvPr id="6" name="Rectangle 3"/>
          <p:cNvSpPr>
            <a:spLocks noGrp="1" noChangeArrowheads="1"/>
          </p:cNvSpPr>
          <p:nvPr>
            <p:ph type="body" sz="quarter" idx="10"/>
          </p:nvPr>
        </p:nvSpPr>
        <p:spPr>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1300" dirty="0"/>
              <a:t>The Medicare program was  enacted in 1965. This program is the medical coverage you get when you turn 65 or become disabled. </a:t>
            </a:r>
          </a:p>
          <a:p>
            <a:r>
              <a:rPr lang="en-US" sz="1300" dirty="0"/>
              <a:t>The Supplemental Security Income (SSI) program was enacted in 1972. SSI is a program based on need for those who are 65 or older, blind, or disabled. Although SSI is administered by Social Security, the cost of running the program and the SSI benefit payments come from general tax revenue and not Social Security taxes.</a:t>
            </a:r>
          </a:p>
          <a:p>
            <a:r>
              <a:rPr lang="en-US" sz="1300" dirty="0"/>
              <a:t>The Medicare Modernization Act was enacted in 2003. It added a prescription drug benefit to the Medicare program. Prescription drug coverage went into effect in 2006; helping to meet drug cost needs for millions of Medicare beneficiaries.</a:t>
            </a:r>
          </a:p>
          <a:p>
            <a:r>
              <a:rPr lang="en-US" sz="1300" dirty="0"/>
              <a:t>In 2010, the Patient Protection and Affordable Care Act (commonly called Affordable Care Act or Federal health care) was signed into law. It reduces the number of uninsured Americans and the costs of health care.</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p:txBody>
          <a:bodyPr/>
          <a:lstStyle/>
          <a:p>
            <a:pPr>
              <a:defRPr/>
            </a:pPr>
            <a:fld id="{56B4517D-0C06-4C08-9904-A1508EEC51FD}" type="slidenum">
              <a:rPr lang="en-US" smtClean="0">
                <a:latin typeface="Arial" pitchFamily="34" charset="0"/>
              </a:rPr>
              <a:pPr>
                <a:defRPr/>
              </a:pPr>
              <a:t>30</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xfrm>
            <a:off x="1189038" y="920750"/>
            <a:ext cx="4610100" cy="3457575"/>
          </a:xfrm>
          <a:ln/>
        </p:spPr>
      </p:sp>
      <p:sp>
        <p:nvSpPr>
          <p:cNvPr id="48132" name="Rectangle 3"/>
          <p:cNvSpPr>
            <a:spLocks noGrp="1" noChangeArrowheads="1"/>
          </p:cNvSpPr>
          <p:nvPr>
            <p:ph type="body" idx="1"/>
          </p:nvPr>
        </p:nvSpPr>
        <p:spPr>
          <a:xfrm>
            <a:off x="265599" y="4365962"/>
            <a:ext cx="5707972" cy="4151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buFont typeface="Symbol" pitchFamily="18" charset="2"/>
              <a:buNone/>
            </a:pPr>
            <a:r>
              <a:rPr lang="en-US" altLang="en-US" sz="1300" dirty="0" smtClean="0">
                <a:latin typeface="Arial" pitchFamily="34" charset="0"/>
                <a:cs typeface="Arial" pitchFamily="34" charset="0"/>
              </a:rPr>
              <a:t>This chart is a simple reflection of the major exception to WEP and its variables. A government worker with 21 to 30 years of significant (substantial) years of Social Security wages will have a different percentage factor used in the first level of their benefit computation.</a:t>
            </a:r>
          </a:p>
          <a:p>
            <a:pPr lvl="2" eaLnBrk="1" hangingPunct="1">
              <a:spcBef>
                <a:spcPct val="50000"/>
              </a:spcBef>
              <a:buFont typeface="Symbol" pitchFamily="18" charset="2"/>
              <a:buNone/>
            </a:pPr>
            <a:r>
              <a:rPr lang="en-US" altLang="en-US" sz="1300" dirty="0" smtClean="0">
                <a:latin typeface="Arial" pitchFamily="34" charset="0"/>
                <a:cs typeface="Arial" pitchFamily="34" charset="0"/>
              </a:rPr>
              <a:t>To see how your benefit may be reduced by WEP use our WEP calculator at </a:t>
            </a:r>
            <a:r>
              <a:rPr lang="en-US" altLang="en-US" sz="1300" dirty="0" smtClean="0">
                <a:latin typeface="Arial" pitchFamily="34" charset="0"/>
                <a:cs typeface="Arial" pitchFamily="34" charset="0"/>
                <a:hlinkClick r:id="rId3"/>
              </a:rPr>
              <a:t>www.socialsecurity.gov/retire2/wep.htm</a:t>
            </a:r>
            <a:r>
              <a:rPr lang="en-US" altLang="en-US" sz="1300" dirty="0" smtClean="0">
                <a:latin typeface="Arial" pitchFamily="34" charset="0"/>
                <a:cs typeface="Arial" pitchFamily="34" charset="0"/>
              </a:rPr>
              <a:t>.</a:t>
            </a:r>
          </a:p>
          <a:p>
            <a:pPr lvl="2" eaLnBrk="1" hangingPunct="1">
              <a:spcBef>
                <a:spcPct val="50000"/>
              </a:spcBef>
              <a:buFont typeface="Symbol" pitchFamily="18" charset="2"/>
              <a:buNone/>
            </a:pPr>
            <a:endParaRPr lang="en-US" altLang="en-US" sz="1300" dirty="0"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p>
            <a:pPr>
              <a:defRPr/>
            </a:pPr>
            <a:fld id="{BAA0106C-BF34-438B-9F05-CB5A23C07475}" type="slidenum">
              <a:rPr lang="en-US" smtClean="0">
                <a:latin typeface="Arial" pitchFamily="34" charset="0"/>
              </a:rPr>
              <a:pPr>
                <a:defRPr/>
              </a:pPr>
              <a:t>31</a:t>
            </a:fld>
            <a:endParaRPr lang="en-US"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 </a:t>
            </a:r>
            <a:r>
              <a:rPr lang="en-US" dirty="0"/>
              <a:t>Your Social Security benefits will be reduced by two-thirds of your government pension. In other words, if you get a monthly civil service pension of $600, two-thirds of that, or $400, must be deducted from your Social Security benefits. For example, if you are eligible for a $500 spouse’s, widow’s or widower’s benefit from Social Security, you will receive $100 per month from Social Security ($500 – $400 = $100). </a:t>
            </a:r>
          </a:p>
          <a:p>
            <a:r>
              <a:rPr lang="en-US" dirty="0"/>
              <a:t>If you take your government pension annuity in a lump sum, Social Security still will calculate the reduction as if you chose to get monthly benefit payments from your government work.</a:t>
            </a:r>
            <a:endParaRPr lang="en-US" altLang="en-US" dirty="0"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p:txBody>
          <a:bodyPr/>
          <a:lstStyle/>
          <a:p>
            <a:pPr>
              <a:defRPr/>
            </a:pPr>
            <a:fld id="{A87FE556-AC57-4C0E-B54D-019085CB4731}" type="slidenum">
              <a:rPr lang="en-US" smtClean="0">
                <a:latin typeface="Arial" pitchFamily="34" charset="0"/>
              </a:rPr>
              <a:pPr>
                <a:defRPr/>
              </a:pPr>
              <a:t>32</a:t>
            </a:fld>
            <a:endParaRPr lang="en-US" smtClean="0">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227429" y="4229625"/>
            <a:ext cx="5765227" cy="4151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buFont typeface="Marlett" pitchFamily="2" charset="2"/>
              <a:buNone/>
            </a:pPr>
            <a:r>
              <a:rPr lang="en-US" altLang="en-US" sz="1300" smtClean="0">
                <a:latin typeface="Arial" pitchFamily="34" charset="0"/>
                <a:cs typeface="Arial" pitchFamily="34" charset="0"/>
              </a:rPr>
              <a:t>The Government Pension Offset (GPO) affects people who earned a pension while working in non-covered government employment. Unless a federal worker switched to the Federal Employees Retirement System (FERS) and worked under FERS for at least 5 years, GPO will affect the amount of the wife’s/husband’s or widow’s(er’s) benefits payable to them.</a:t>
            </a:r>
          </a:p>
          <a:p>
            <a:pPr lvl="2" eaLnBrk="1" hangingPunct="1">
              <a:spcBef>
                <a:spcPct val="50000"/>
              </a:spcBef>
              <a:buFont typeface="Marlett" pitchFamily="2" charset="2"/>
              <a:buNone/>
            </a:pPr>
            <a:r>
              <a:rPr lang="en-US" altLang="en-US" sz="1300" smtClean="0">
                <a:latin typeface="Arial" pitchFamily="34" charset="0"/>
                <a:cs typeface="Arial" pitchFamily="34" charset="0"/>
              </a:rPr>
              <a:t>Generally, the concept of spouse’s benefits have the inherent concept of dependency. The notion that a spouse is working in non-covered employment and thereby earning a pension from that employment argues against the notion of dependency. As a result, GPO was passed as part of the 1983 Amendments.</a:t>
            </a:r>
          </a:p>
          <a:p>
            <a:pPr lvl="2" eaLnBrk="1" hangingPunct="1">
              <a:spcBef>
                <a:spcPct val="50000"/>
              </a:spcBef>
              <a:buFont typeface="Marlett" pitchFamily="2" charset="2"/>
              <a:buNone/>
            </a:pPr>
            <a:r>
              <a:rPr lang="en-US" altLang="en-US" sz="1300" smtClean="0">
                <a:latin typeface="Arial" pitchFamily="34" charset="0"/>
                <a:cs typeface="Arial" pitchFamily="34" charset="0"/>
              </a:rPr>
              <a:t>The fact sheet, "Government Pension Offset," provides a detailed overview of GPO and all of the exceptions.</a:t>
            </a:r>
          </a:p>
          <a:p>
            <a:pPr lvl="2" eaLnBrk="1" hangingPunct="1">
              <a:spcBef>
                <a:spcPct val="50000"/>
              </a:spcBef>
              <a:buFont typeface="Marlett" pitchFamily="2" charset="2"/>
              <a:buNone/>
            </a:pPr>
            <a:r>
              <a:rPr lang="en-US" altLang="en-US" sz="1300" smtClean="0">
                <a:latin typeface="Arial" pitchFamily="34" charset="0"/>
                <a:cs typeface="Arial" pitchFamily="34" charset="0"/>
              </a:rPr>
              <a:t>Understanding WEP and GPO by themselves is not a problem. Many people become confused when they mix the principles of each together. It is possible for a worker to be affected by WEP on their own work record due to their government pension and to have any potential spousal benefit payable to them affected by GPO. </a:t>
            </a:r>
          </a:p>
          <a:p>
            <a:pPr lvl="2" eaLnBrk="1" hangingPunct="1">
              <a:spcBef>
                <a:spcPct val="50000"/>
              </a:spcBef>
              <a:buFont typeface="Marlett" pitchFamily="2" charset="2"/>
              <a:buNone/>
            </a:pPr>
            <a:r>
              <a:rPr lang="en-US" altLang="en-US" sz="1300" smtClean="0">
                <a:latin typeface="Arial" pitchFamily="34" charset="0"/>
                <a:cs typeface="Arial" pitchFamily="34" charset="0"/>
              </a:rPr>
              <a:t>To estimate your future benefits under GPO, use our Online GPO calculator at </a:t>
            </a:r>
            <a:r>
              <a:rPr lang="en-US" altLang="en-US" sz="1300" smtClean="0">
                <a:latin typeface="Arial" pitchFamily="34" charset="0"/>
                <a:cs typeface="Arial" pitchFamily="34" charset="0"/>
                <a:hlinkClick r:id="rId3"/>
              </a:rPr>
              <a:t>www.socialsecurity.gov/retire2/gpo.htm</a:t>
            </a:r>
            <a:r>
              <a:rPr lang="en-US" altLang="en-US" sz="1300" smtClean="0">
                <a:latin typeface="Arial" pitchFamily="34" charset="0"/>
                <a:cs typeface="Arial" pitchFamily="34" charset="0"/>
              </a:rPr>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t"/>
            <a:r>
              <a:rPr lang="en-US" sz="1300" i="1" dirty="0">
                <a:solidFill>
                  <a:srgbClr val="FF0000"/>
                </a:solidFill>
                <a:latin typeface="Georgia" pitchFamily="18" charset="0"/>
              </a:rPr>
              <a:t>my</a:t>
            </a:r>
            <a:r>
              <a:rPr lang="en-US" sz="1300" dirty="0">
                <a:latin typeface="Georgia" pitchFamily="18" charset="0"/>
              </a:rPr>
              <a:t> </a:t>
            </a:r>
            <a:r>
              <a:rPr lang="en-US" sz="1300" dirty="0">
                <a:solidFill>
                  <a:srgbClr val="0070C0"/>
                </a:solidFill>
                <a:latin typeface="Georgia" pitchFamily="18" charset="0"/>
              </a:rPr>
              <a:t>Social Security </a:t>
            </a:r>
            <a:r>
              <a:rPr lang="en-US" sz="1300" dirty="0" smtClean="0"/>
              <a:t>is </a:t>
            </a:r>
            <a:r>
              <a:rPr lang="en-US" sz="1300" dirty="0"/>
              <a:t>a convenient way to access </a:t>
            </a:r>
            <a:r>
              <a:rPr lang="en-US" sz="1300" dirty="0" smtClean="0"/>
              <a:t>valuable, personal Social </a:t>
            </a:r>
            <a:r>
              <a:rPr lang="en-US" sz="1300" dirty="0"/>
              <a:t>Security </a:t>
            </a:r>
            <a:r>
              <a:rPr lang="en-US" sz="1300" dirty="0" smtClean="0"/>
              <a:t>information, whether </a:t>
            </a:r>
            <a:r>
              <a:rPr lang="en-US" sz="1300" dirty="0"/>
              <a:t>you’ve been working and paying Social Security taxes </a:t>
            </a:r>
            <a:r>
              <a:rPr lang="en-US" sz="1300" dirty="0" smtClean="0"/>
              <a:t>or are </a:t>
            </a:r>
            <a:r>
              <a:rPr lang="en-US" sz="1300" dirty="0"/>
              <a:t>receiving Social Security benefits. And you can check your online account just about whenever you want at </a:t>
            </a:r>
            <a:r>
              <a:rPr lang="en-US" sz="1300" b="1" i="1" dirty="0" smtClean="0"/>
              <a:t>socialsecurity.gov/</a:t>
            </a:r>
            <a:r>
              <a:rPr lang="en-US" sz="1300" b="1" i="1" dirty="0" err="1" smtClean="0"/>
              <a:t>myaccount</a:t>
            </a:r>
            <a:r>
              <a:rPr lang="en-US" sz="1300" dirty="0" smtClean="0"/>
              <a:t>.</a:t>
            </a:r>
            <a:endParaRPr lang="en-US" sz="1300" dirty="0"/>
          </a:p>
          <a:p>
            <a:pPr eaLnBrk="1" hangingPunct="1">
              <a:spcBef>
                <a:spcPct val="0"/>
              </a:spcBef>
            </a:pPr>
            <a:endParaRPr lang="en-US" dirty="0" smtClean="0">
              <a:latin typeface="Arial" pitchFamily="34" charset="0"/>
              <a:cs typeface="Arial" pitchFamily="34" charset="0"/>
            </a:endParaRPr>
          </a:p>
        </p:txBody>
      </p:sp>
      <p:sp>
        <p:nvSpPr>
          <p:cNvPr id="6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423" indent="-285549">
              <a:defRPr>
                <a:solidFill>
                  <a:schemeClr val="tx1"/>
                </a:solidFill>
                <a:latin typeface="Calibri" pitchFamily="34" charset="0"/>
              </a:defRPr>
            </a:lvl2pPr>
            <a:lvl3pPr marL="1142191" indent="-228439">
              <a:defRPr>
                <a:solidFill>
                  <a:schemeClr val="tx1"/>
                </a:solidFill>
                <a:latin typeface="Calibri" pitchFamily="34" charset="0"/>
              </a:defRPr>
            </a:lvl3pPr>
            <a:lvl4pPr marL="1599068" indent="-228439">
              <a:defRPr>
                <a:solidFill>
                  <a:schemeClr val="tx1"/>
                </a:solidFill>
                <a:latin typeface="Calibri" pitchFamily="34" charset="0"/>
              </a:defRPr>
            </a:lvl4pPr>
            <a:lvl5pPr marL="2055944" indent="-228439">
              <a:defRPr>
                <a:solidFill>
                  <a:schemeClr val="tx1"/>
                </a:solidFill>
                <a:latin typeface="Calibri" pitchFamily="34" charset="0"/>
              </a:defRPr>
            </a:lvl5pPr>
            <a:lvl6pPr marL="2512818" indent="-228439" fontAlgn="base">
              <a:spcBef>
                <a:spcPct val="0"/>
              </a:spcBef>
              <a:spcAft>
                <a:spcPct val="0"/>
              </a:spcAft>
              <a:defRPr>
                <a:solidFill>
                  <a:schemeClr val="tx1"/>
                </a:solidFill>
                <a:latin typeface="Calibri" pitchFamily="34" charset="0"/>
              </a:defRPr>
            </a:lvl6pPr>
            <a:lvl7pPr marL="2969697" indent="-228439" fontAlgn="base">
              <a:spcBef>
                <a:spcPct val="0"/>
              </a:spcBef>
              <a:spcAft>
                <a:spcPct val="0"/>
              </a:spcAft>
              <a:defRPr>
                <a:solidFill>
                  <a:schemeClr val="tx1"/>
                </a:solidFill>
                <a:latin typeface="Calibri" pitchFamily="34" charset="0"/>
              </a:defRPr>
            </a:lvl7pPr>
            <a:lvl8pPr marL="3426574" indent="-228439" fontAlgn="base">
              <a:spcBef>
                <a:spcPct val="0"/>
              </a:spcBef>
              <a:spcAft>
                <a:spcPct val="0"/>
              </a:spcAft>
              <a:defRPr>
                <a:solidFill>
                  <a:schemeClr val="tx1"/>
                </a:solidFill>
                <a:latin typeface="Calibri" pitchFamily="34" charset="0"/>
              </a:defRPr>
            </a:lvl8pPr>
            <a:lvl9pPr marL="3883448" indent="-228439" fontAlgn="base">
              <a:spcBef>
                <a:spcPct val="0"/>
              </a:spcBef>
              <a:spcAft>
                <a:spcPct val="0"/>
              </a:spcAft>
              <a:defRPr>
                <a:solidFill>
                  <a:schemeClr val="tx1"/>
                </a:solidFill>
                <a:latin typeface="Calibri" pitchFamily="34" charset="0"/>
              </a:defRPr>
            </a:lvl9pPr>
          </a:lstStyle>
          <a:p>
            <a:pPr>
              <a:defRPr/>
            </a:pPr>
            <a:fld id="{8701EE3F-DB3A-4CFA-B76B-E0AFC0805434}" type="slidenum">
              <a:rPr lang="en-US" smtClean="0">
                <a:solidFill>
                  <a:prstClr val="black"/>
                </a:solidFill>
                <a:latin typeface="Arial" pitchFamily="34" charset="0"/>
                <a:cs typeface="Arial" pitchFamily="34" charset="0"/>
              </a:rPr>
              <a:pPr>
                <a:defRPr/>
              </a:pPr>
              <a:t>33</a:t>
            </a:fld>
            <a:endParaRPr lang="en-US" dirty="0" smtClean="0">
              <a:solidFill>
                <a:prstClr val="black"/>
              </a:solidFill>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0650" y="4146550"/>
            <a:ext cx="6705600" cy="4959350"/>
          </a:xfrm>
        </p:spPr>
        <p:txBody>
          <a:bodyPr/>
          <a:lstStyle/>
          <a:p>
            <a:pPr lvl="0"/>
            <a:r>
              <a:rPr lang="en-US" sz="1100" dirty="0">
                <a:solidFill>
                  <a:srgbClr val="000000"/>
                </a:solidFill>
                <a:latin typeface="Arial" pitchFamily="34" charset="0"/>
                <a:cs typeface="Arial" pitchFamily="34" charset="0"/>
              </a:rPr>
              <a:t>Almost anyone can </a:t>
            </a:r>
            <a:r>
              <a:rPr lang="en-US" sz="1100" dirty="0">
                <a:solidFill>
                  <a:prstClr val="black"/>
                </a:solidFill>
                <a:latin typeface="Arial" pitchFamily="34" charset="0"/>
                <a:cs typeface="Arial" pitchFamily="34" charset="0"/>
              </a:rPr>
              <a:t>open a </a:t>
            </a:r>
            <a:r>
              <a:rPr lang="en-US" sz="1100" i="1" dirty="0">
                <a:solidFill>
                  <a:srgbClr val="FF0000"/>
                </a:solidFill>
                <a:latin typeface="Georgia" pitchFamily="18" charset="0"/>
                <a:cs typeface="Arial" pitchFamily="34" charset="0"/>
              </a:rPr>
              <a:t>my</a:t>
            </a:r>
            <a:r>
              <a:rPr lang="en-US" sz="1100" dirty="0">
                <a:solidFill>
                  <a:prstClr val="black"/>
                </a:solidFill>
                <a:latin typeface="Georgia" pitchFamily="18" charset="0"/>
                <a:cs typeface="Arial" pitchFamily="34" charset="0"/>
              </a:rPr>
              <a:t> </a:t>
            </a:r>
            <a:r>
              <a:rPr lang="en-US" sz="1100" dirty="0">
                <a:solidFill>
                  <a:srgbClr val="0070C0"/>
                </a:solidFill>
                <a:latin typeface="Georgia" pitchFamily="18" charset="0"/>
                <a:cs typeface="Arial" pitchFamily="34" charset="0"/>
              </a:rPr>
              <a:t>Social Security </a:t>
            </a:r>
            <a:r>
              <a:rPr lang="en-US" sz="1100" dirty="0">
                <a:solidFill>
                  <a:prstClr val="black"/>
                </a:solidFill>
                <a:latin typeface="Arial" pitchFamily="34" charset="0"/>
                <a:cs typeface="Arial" pitchFamily="34" charset="0"/>
              </a:rPr>
              <a:t>account</a:t>
            </a:r>
            <a:r>
              <a:rPr lang="en-US" sz="1100" dirty="0">
                <a:solidFill>
                  <a:srgbClr val="000000"/>
                </a:solidFill>
                <a:latin typeface="Arial" pitchFamily="34" charset="0"/>
                <a:cs typeface="Arial" pitchFamily="34" charset="0"/>
              </a:rPr>
              <a:t>. You must be at least 18 years of age, have a valid e-mail address, a Social Security number, and a U.S. mailing address (</a:t>
            </a:r>
            <a:r>
              <a:rPr lang="en-US" sz="1100" dirty="0">
                <a:latin typeface="Arial" pitchFamily="34" charset="0"/>
                <a:cs typeface="Arial" pitchFamily="34" charset="0"/>
              </a:rPr>
              <a:t>includes military addresses, APO/FPO/DPO AE, AP or AA)</a:t>
            </a:r>
            <a:r>
              <a:rPr lang="en-US" sz="1100" dirty="0">
                <a:solidFill>
                  <a:srgbClr val="000000"/>
                </a:solidFill>
                <a:latin typeface="Arial" pitchFamily="34" charset="0"/>
                <a:cs typeface="Arial" pitchFamily="34" charset="0"/>
              </a:rPr>
              <a:t>.</a:t>
            </a:r>
          </a:p>
          <a:p>
            <a:pPr lvl="0"/>
            <a:endParaRPr lang="en-US" sz="1000" dirty="0" smtClean="0">
              <a:latin typeface="Arial" pitchFamily="34" charset="0"/>
              <a:cs typeface="Arial" pitchFamily="34" charset="0"/>
            </a:endParaRPr>
          </a:p>
          <a:p>
            <a:pPr lvl="0"/>
            <a:r>
              <a:rPr lang="en-US" sz="1100" dirty="0" smtClean="0">
                <a:latin typeface="Arial" pitchFamily="34" charset="0"/>
                <a:cs typeface="Arial" pitchFamily="34" charset="0"/>
              </a:rPr>
              <a:t>There </a:t>
            </a:r>
            <a:r>
              <a:rPr lang="en-US" sz="1100" dirty="0">
                <a:latin typeface="Arial" pitchFamily="34" charset="0"/>
                <a:cs typeface="Arial" pitchFamily="34" charset="0"/>
              </a:rPr>
              <a:t>are many options available to set up an email address and it can be done in as little as five minutes. Each email provider has its own criteria for setting up an account and you must accept the provider’s terms of use agreement. Some examples of free email providers include:</a:t>
            </a:r>
          </a:p>
          <a:p>
            <a:pPr lvl="0"/>
            <a:r>
              <a:rPr lang="en-US" sz="1100" dirty="0">
                <a:solidFill>
                  <a:srgbClr val="000000"/>
                </a:solidFill>
                <a:latin typeface="Arial" pitchFamily="34" charset="0"/>
                <a:cs typeface="Arial" pitchFamily="34" charset="0"/>
              </a:rPr>
              <a:t>AOL: aolmail.com</a:t>
            </a:r>
          </a:p>
          <a:p>
            <a:pPr lvl="0"/>
            <a:r>
              <a:rPr lang="en-US" sz="1100" dirty="0">
                <a:solidFill>
                  <a:srgbClr val="000000"/>
                </a:solidFill>
                <a:latin typeface="Arial" pitchFamily="34" charset="0"/>
                <a:cs typeface="Arial" pitchFamily="34" charset="0"/>
              </a:rPr>
              <a:t>Gmail: gmail.com</a:t>
            </a:r>
          </a:p>
          <a:p>
            <a:pPr lvl="0"/>
            <a:r>
              <a:rPr lang="en-US" sz="1100" dirty="0" err="1">
                <a:solidFill>
                  <a:srgbClr val="000000"/>
                </a:solidFill>
                <a:latin typeface="Arial" pitchFamily="34" charset="0"/>
                <a:cs typeface="Arial" pitchFamily="34" charset="0"/>
              </a:rPr>
              <a:t>iCloud</a:t>
            </a:r>
            <a:r>
              <a:rPr lang="en-US" sz="1100" dirty="0">
                <a:solidFill>
                  <a:srgbClr val="000000"/>
                </a:solidFill>
                <a:latin typeface="Arial" pitchFamily="34" charset="0"/>
                <a:cs typeface="Arial" pitchFamily="34" charset="0"/>
              </a:rPr>
              <a:t> Mail (Apple): icloud.com</a:t>
            </a:r>
          </a:p>
          <a:p>
            <a:pPr lvl="0"/>
            <a:r>
              <a:rPr lang="en-US" sz="1100" dirty="0">
                <a:solidFill>
                  <a:srgbClr val="000000"/>
                </a:solidFill>
                <a:latin typeface="Arial" pitchFamily="34" charset="0"/>
                <a:cs typeface="Arial" pitchFamily="34" charset="0"/>
              </a:rPr>
              <a:t>Outlook: outlook.com</a:t>
            </a:r>
          </a:p>
          <a:p>
            <a:pPr lvl="0"/>
            <a:r>
              <a:rPr lang="en-US" sz="1100" dirty="0">
                <a:solidFill>
                  <a:srgbClr val="000000"/>
                </a:solidFill>
                <a:latin typeface="Arial" pitchFamily="34" charset="0"/>
                <a:cs typeface="Arial" pitchFamily="34" charset="0"/>
              </a:rPr>
              <a:t>Yahoo: yahoo.com</a:t>
            </a:r>
          </a:p>
          <a:p>
            <a:pPr lvl="0"/>
            <a:r>
              <a:rPr lang="en-US" sz="1100" dirty="0">
                <a:solidFill>
                  <a:srgbClr val="000000"/>
                </a:solidFill>
                <a:latin typeface="Arial" pitchFamily="34" charset="0"/>
                <a:cs typeface="Arial" pitchFamily="34" charset="0"/>
              </a:rPr>
              <a:t>*This is not a complete list of email providers. Social Security is not endorsing any of these particular email account provider(s), as you may use other email account providers as appropriate.</a:t>
            </a:r>
          </a:p>
          <a:p>
            <a:pPr lvl="0"/>
            <a:endParaRPr lang="en-US" sz="1000" dirty="0">
              <a:solidFill>
                <a:srgbClr val="000000"/>
              </a:solidFill>
              <a:latin typeface="Arial" pitchFamily="34" charset="0"/>
              <a:cs typeface="Arial" pitchFamily="34" charset="0"/>
            </a:endParaRPr>
          </a:p>
          <a:p>
            <a:pPr lvl="0"/>
            <a:r>
              <a:rPr lang="en-US" sz="1100" dirty="0">
                <a:solidFill>
                  <a:srgbClr val="000000"/>
                </a:solidFill>
                <a:latin typeface="Arial" pitchFamily="34" charset="0"/>
                <a:cs typeface="Arial" pitchFamily="34" charset="0"/>
              </a:rPr>
              <a:t>Even if you do not use email on the computer, if you have a smart phone it is likely that you already have an email account. Contact your cell phone service provider to find out.</a:t>
            </a:r>
          </a:p>
          <a:p>
            <a:pPr lvl="0"/>
            <a:endParaRPr lang="en-US" sz="1000" dirty="0">
              <a:solidFill>
                <a:srgbClr val="000000"/>
              </a:solidFill>
              <a:latin typeface="Arial" pitchFamily="34" charset="0"/>
              <a:cs typeface="Arial" pitchFamily="34" charset="0"/>
            </a:endParaRPr>
          </a:p>
          <a:p>
            <a:r>
              <a:rPr lang="en-US" sz="1100" dirty="0">
                <a:latin typeface="Arial" pitchFamily="34" charset="0"/>
                <a:cs typeface="Arial" pitchFamily="34" charset="0"/>
              </a:rPr>
              <a:t>You can only open a </a:t>
            </a:r>
            <a:r>
              <a:rPr lang="en-US" sz="1100" i="1" dirty="0">
                <a:solidFill>
                  <a:srgbClr val="FF0000"/>
                </a:solidFill>
                <a:latin typeface="Georgia" pitchFamily="18" charset="0"/>
                <a:cs typeface="Arial" pitchFamily="34" charset="0"/>
              </a:rPr>
              <a:t>my</a:t>
            </a:r>
            <a:r>
              <a:rPr lang="en-US" sz="1100" dirty="0">
                <a:solidFill>
                  <a:prstClr val="black"/>
                </a:solidFill>
                <a:latin typeface="Georgia" pitchFamily="18" charset="0"/>
                <a:cs typeface="Arial" pitchFamily="34" charset="0"/>
              </a:rPr>
              <a:t> </a:t>
            </a:r>
            <a:r>
              <a:rPr lang="en-US" sz="1100" dirty="0">
                <a:solidFill>
                  <a:srgbClr val="0070C0"/>
                </a:solidFill>
                <a:latin typeface="Georgia" pitchFamily="18" charset="0"/>
                <a:cs typeface="Arial" pitchFamily="34" charset="0"/>
              </a:rPr>
              <a:t>Social Security </a:t>
            </a:r>
            <a:r>
              <a:rPr lang="en-US" sz="1100" dirty="0">
                <a:latin typeface="Arial" pitchFamily="34" charset="0"/>
                <a:cs typeface="Arial" pitchFamily="34" charset="0"/>
              </a:rPr>
              <a:t>account for yourself. You cannot open </a:t>
            </a:r>
            <a:r>
              <a:rPr lang="en-US" sz="1100" dirty="0">
                <a:solidFill>
                  <a:prstClr val="black"/>
                </a:solidFill>
                <a:latin typeface="Arial" pitchFamily="34" charset="0"/>
                <a:cs typeface="Arial" pitchFamily="34" charset="0"/>
              </a:rPr>
              <a:t>a </a:t>
            </a:r>
            <a:r>
              <a:rPr lang="en-US" sz="1100" i="1" dirty="0">
                <a:solidFill>
                  <a:srgbClr val="FF0000"/>
                </a:solidFill>
                <a:latin typeface="Georgia" pitchFamily="18" charset="0"/>
                <a:cs typeface="Arial" pitchFamily="34" charset="0"/>
              </a:rPr>
              <a:t>my</a:t>
            </a:r>
            <a:r>
              <a:rPr lang="en-US" sz="1100" dirty="0">
                <a:solidFill>
                  <a:prstClr val="black"/>
                </a:solidFill>
                <a:latin typeface="Georgia" pitchFamily="18" charset="0"/>
                <a:cs typeface="Arial" pitchFamily="34" charset="0"/>
              </a:rPr>
              <a:t> </a:t>
            </a:r>
            <a:r>
              <a:rPr lang="en-US" sz="1100" dirty="0">
                <a:solidFill>
                  <a:srgbClr val="0070C0"/>
                </a:solidFill>
                <a:latin typeface="Georgia" pitchFamily="18" charset="0"/>
                <a:cs typeface="Arial" pitchFamily="34" charset="0"/>
              </a:rPr>
              <a:t>Social Security</a:t>
            </a:r>
            <a:r>
              <a:rPr lang="en-US" sz="1100" dirty="0">
                <a:latin typeface="Georgia" pitchFamily="18" charset="0"/>
                <a:cs typeface="Arial" pitchFamily="34" charset="0"/>
              </a:rPr>
              <a:t> </a:t>
            </a:r>
            <a:r>
              <a:rPr lang="en-US" sz="1100" dirty="0">
                <a:latin typeface="Arial" pitchFamily="34" charset="0"/>
                <a:cs typeface="Arial" pitchFamily="34" charset="0"/>
              </a:rPr>
              <a:t>account for another person, even if you have his or her written consent. This also applies to an appointed representative or someone who is in business with the number holder. </a:t>
            </a:r>
            <a:br>
              <a:rPr lang="en-US" sz="1100" dirty="0">
                <a:latin typeface="Arial" pitchFamily="34" charset="0"/>
                <a:cs typeface="Arial" pitchFamily="34" charset="0"/>
              </a:rPr>
            </a:br>
            <a:r>
              <a:rPr lang="en-US" sz="1100" dirty="0">
                <a:latin typeface="Arial" pitchFamily="34" charset="0"/>
                <a:cs typeface="Arial" pitchFamily="34" charset="0"/>
              </a:rPr>
              <a:t/>
            </a:r>
            <a:br>
              <a:rPr lang="en-US" sz="1100" dirty="0">
                <a:latin typeface="Arial" pitchFamily="34" charset="0"/>
                <a:cs typeface="Arial" pitchFamily="34" charset="0"/>
              </a:rPr>
            </a:br>
            <a:r>
              <a:rPr lang="en-US" sz="1100" dirty="0">
                <a:latin typeface="Arial" pitchFamily="34" charset="0"/>
                <a:cs typeface="Arial" pitchFamily="34" charset="0"/>
              </a:rPr>
              <a:t>You may be unable to open </a:t>
            </a:r>
            <a:r>
              <a:rPr lang="en-US" sz="1100" dirty="0">
                <a:solidFill>
                  <a:prstClr val="black"/>
                </a:solidFill>
                <a:latin typeface="Arial" pitchFamily="34" charset="0"/>
                <a:cs typeface="Arial" pitchFamily="34" charset="0"/>
              </a:rPr>
              <a:t>a </a:t>
            </a:r>
            <a:r>
              <a:rPr lang="en-US" sz="1100" i="1" dirty="0">
                <a:solidFill>
                  <a:srgbClr val="FF0000"/>
                </a:solidFill>
                <a:latin typeface="Georgia" pitchFamily="18" charset="0"/>
                <a:cs typeface="Arial" pitchFamily="34" charset="0"/>
              </a:rPr>
              <a:t>my</a:t>
            </a:r>
            <a:r>
              <a:rPr lang="en-US" sz="1100" dirty="0">
                <a:solidFill>
                  <a:prstClr val="black"/>
                </a:solidFill>
                <a:latin typeface="Georgia" pitchFamily="18" charset="0"/>
                <a:cs typeface="Arial" pitchFamily="34" charset="0"/>
              </a:rPr>
              <a:t> </a:t>
            </a:r>
            <a:r>
              <a:rPr lang="en-US" sz="1100" dirty="0">
                <a:solidFill>
                  <a:srgbClr val="0070C0"/>
                </a:solidFill>
                <a:latin typeface="Georgia" pitchFamily="18" charset="0"/>
                <a:cs typeface="Arial" pitchFamily="34" charset="0"/>
              </a:rPr>
              <a:t>Social Security </a:t>
            </a:r>
            <a:r>
              <a:rPr lang="en-US" sz="1100" dirty="0">
                <a:latin typeface="Arial" pitchFamily="34" charset="0"/>
                <a:cs typeface="Arial" pitchFamily="34" charset="0"/>
              </a:rPr>
              <a:t>account if you:</a:t>
            </a:r>
            <a:br>
              <a:rPr lang="en-US" sz="1100" dirty="0">
                <a:latin typeface="Arial" pitchFamily="34" charset="0"/>
                <a:cs typeface="Arial" pitchFamily="34" charset="0"/>
              </a:rPr>
            </a:br>
            <a:r>
              <a:rPr lang="en-US" sz="1100" dirty="0">
                <a:latin typeface="Arial" pitchFamily="34" charset="0"/>
                <a:cs typeface="Arial" pitchFamily="34" charset="0"/>
              </a:rPr>
              <a:t>•     Blocked electronic access to your personal Social Security information;</a:t>
            </a:r>
            <a:br>
              <a:rPr lang="en-US" sz="1100" dirty="0">
                <a:latin typeface="Arial" pitchFamily="34" charset="0"/>
                <a:cs typeface="Arial" pitchFamily="34" charset="0"/>
              </a:rPr>
            </a:br>
            <a:r>
              <a:rPr lang="en-US" sz="1100" dirty="0">
                <a:latin typeface="Arial" pitchFamily="34" charset="0"/>
                <a:cs typeface="Arial" pitchFamily="34" charset="0"/>
              </a:rPr>
              <a:t>•     Recently moved or changed your name; or</a:t>
            </a:r>
            <a:br>
              <a:rPr lang="en-US" sz="1100" dirty="0">
                <a:latin typeface="Arial" pitchFamily="34" charset="0"/>
                <a:cs typeface="Arial" pitchFamily="34" charset="0"/>
              </a:rPr>
            </a:br>
            <a:r>
              <a:rPr lang="en-US" sz="1100" dirty="0">
                <a:latin typeface="Arial" pitchFamily="34" charset="0"/>
                <a:cs typeface="Arial" pitchFamily="34" charset="0"/>
              </a:rPr>
              <a:t>•     Placed a freeze on your credit report.</a:t>
            </a:r>
            <a:br>
              <a:rPr lang="en-US" sz="1100" dirty="0">
                <a:latin typeface="Arial" pitchFamily="34" charset="0"/>
                <a:cs typeface="Arial" pitchFamily="34" charset="0"/>
              </a:rPr>
            </a:br>
            <a:r>
              <a:rPr lang="en-US" sz="1100" dirty="0">
                <a:latin typeface="+mj-lt"/>
              </a:rPr>
              <a:t/>
            </a:r>
            <a:br>
              <a:rPr lang="en-US" sz="1100" dirty="0">
                <a:latin typeface="+mj-lt"/>
              </a:rPr>
            </a:br>
            <a:endParaRPr lang="en-US" sz="1100" dirty="0"/>
          </a:p>
        </p:txBody>
      </p:sp>
      <p:sp>
        <p:nvSpPr>
          <p:cNvPr id="4" name="Slide Number Placeholder 3"/>
          <p:cNvSpPr>
            <a:spLocks noGrp="1"/>
          </p:cNvSpPr>
          <p:nvPr>
            <p:ph type="sldNum" sz="quarter" idx="10"/>
          </p:nvPr>
        </p:nvSpPr>
        <p:spPr/>
        <p:txBody>
          <a:bodyPr/>
          <a:lstStyle/>
          <a:p>
            <a:pPr>
              <a:defRPr/>
            </a:pPr>
            <a:fld id="{C09FF06F-A4AB-4568-908E-312721F9CB5F}"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2223682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xfrm>
            <a:off x="693418" y="4378644"/>
            <a:ext cx="5560065" cy="4651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latin typeface="Arial" pitchFamily="34" charset="0"/>
                <a:cs typeface="Arial" pitchFamily="34" charset="0"/>
              </a:rPr>
              <a:t>Your online</a:t>
            </a:r>
            <a:r>
              <a:rPr lang="en-US" sz="1100" i="1" dirty="0">
                <a:solidFill>
                  <a:srgbClr val="FF0000"/>
                </a:solidFill>
                <a:latin typeface="Arial" pitchFamily="34" charset="0"/>
                <a:cs typeface="Arial" pitchFamily="34" charset="0"/>
              </a:rPr>
              <a:t> </a:t>
            </a:r>
            <a:r>
              <a:rPr lang="en-US" sz="1100" i="1" dirty="0">
                <a:solidFill>
                  <a:srgbClr val="FF0000"/>
                </a:solidFill>
                <a:latin typeface="Georgia" pitchFamily="18" charset="0"/>
                <a:cs typeface="Arial" pitchFamily="34" charset="0"/>
              </a:rPr>
              <a:t>my</a:t>
            </a:r>
            <a:r>
              <a:rPr lang="en-US" sz="1100" dirty="0">
                <a:solidFill>
                  <a:prstClr val="black"/>
                </a:solidFill>
                <a:latin typeface="Georgia" pitchFamily="18" charset="0"/>
                <a:cs typeface="Arial" pitchFamily="34" charset="0"/>
              </a:rPr>
              <a:t> </a:t>
            </a:r>
            <a:r>
              <a:rPr lang="en-US" sz="1100" dirty="0">
                <a:solidFill>
                  <a:srgbClr val="0070C0"/>
                </a:solidFill>
                <a:latin typeface="Georgia" pitchFamily="18" charset="0"/>
                <a:cs typeface="Arial" pitchFamily="34" charset="0"/>
              </a:rPr>
              <a:t>Social Security</a:t>
            </a:r>
            <a:r>
              <a:rPr lang="en-US" sz="1100" dirty="0">
                <a:latin typeface="Georgia" pitchFamily="18" charset="0"/>
                <a:cs typeface="Arial" pitchFamily="34" charset="0"/>
              </a:rPr>
              <a:t> </a:t>
            </a:r>
            <a:r>
              <a:rPr lang="en-US" sz="1100" dirty="0" smtClean="0">
                <a:latin typeface="Arial" pitchFamily="34" charset="0"/>
                <a:cs typeface="Arial" pitchFamily="34" charset="0"/>
              </a:rPr>
              <a:t>account provides a wealth of information to help you and your family. (</a:t>
            </a:r>
            <a:r>
              <a:rPr lang="en-US" sz="1100" i="1" dirty="0" smtClean="0">
                <a:latin typeface="Arial" pitchFamily="34" charset="0"/>
                <a:cs typeface="Arial" pitchFamily="34" charset="0"/>
              </a:rPr>
              <a:t>Walk through the</a:t>
            </a:r>
            <a:r>
              <a:rPr lang="en-US" sz="1100" i="1" baseline="0" dirty="0" smtClean="0">
                <a:latin typeface="Arial" pitchFamily="34" charset="0"/>
                <a:cs typeface="Arial" pitchFamily="34" charset="0"/>
              </a:rPr>
              <a:t> bullets in the slide</a:t>
            </a:r>
            <a:r>
              <a:rPr lang="en-US" sz="1100" i="0" baseline="0" dirty="0" smtClean="0">
                <a:latin typeface="Arial" pitchFamily="34" charset="0"/>
                <a:cs typeface="Arial" pitchFamily="34" charset="0"/>
              </a:rPr>
              <a:t>.) </a:t>
            </a:r>
            <a:endParaRPr lang="en-US" sz="1100" dirty="0" smtClean="0">
              <a:latin typeface="Arial" pitchFamily="34" charset="0"/>
              <a:cs typeface="Arial" pitchFamily="34" charset="0"/>
            </a:endParaRPr>
          </a:p>
          <a:p>
            <a:pPr defTabSz="923818" eaLnBrk="1" fontAlgn="auto" hangingPunct="1">
              <a:spcBef>
                <a:spcPts val="0"/>
              </a:spcBef>
              <a:spcAft>
                <a:spcPts val="0"/>
              </a:spcAft>
              <a:defRPr/>
            </a:pPr>
            <a:endParaRPr lang="en-US" sz="1100" dirty="0">
              <a:solidFill>
                <a:prstClr val="black"/>
              </a:solidFill>
              <a:latin typeface="Arial" pitchFamily="34" charset="0"/>
              <a:cs typeface="Arial" pitchFamily="34" charset="0"/>
            </a:endParaRPr>
          </a:p>
          <a:p>
            <a:pPr defTabSz="923818" eaLnBrk="1" fontAlgn="auto" hangingPunct="1">
              <a:spcBef>
                <a:spcPts val="0"/>
              </a:spcBef>
              <a:spcAft>
                <a:spcPts val="0"/>
              </a:spcAft>
              <a:defRPr/>
            </a:pPr>
            <a:r>
              <a:rPr lang="en-US" sz="1100" dirty="0" smtClean="0">
                <a:solidFill>
                  <a:prstClr val="black"/>
                </a:solidFill>
                <a:latin typeface="Arial" pitchFamily="34" charset="0"/>
                <a:cs typeface="Arial" pitchFamily="34" charset="0"/>
              </a:rPr>
              <a:t>(Note </a:t>
            </a:r>
            <a:r>
              <a:rPr lang="en-US" sz="1100" dirty="0">
                <a:solidFill>
                  <a:prstClr val="black"/>
                </a:solidFill>
                <a:latin typeface="Arial" pitchFamily="34" charset="0"/>
                <a:cs typeface="Arial" pitchFamily="34" charset="0"/>
              </a:rPr>
              <a:t>to presenter: Services are available </a:t>
            </a:r>
            <a:r>
              <a:rPr lang="en-US" sz="1100" dirty="0" smtClean="0">
                <a:solidFill>
                  <a:prstClr val="black"/>
                </a:solidFill>
                <a:latin typeface="Arial" pitchFamily="34" charset="0"/>
                <a:cs typeface="Arial" pitchFamily="34" charset="0"/>
              </a:rPr>
              <a:t>and presented to </a:t>
            </a:r>
            <a:r>
              <a:rPr lang="en-US" sz="1100" dirty="0">
                <a:solidFill>
                  <a:prstClr val="black"/>
                </a:solidFill>
                <a:latin typeface="Arial" pitchFamily="34" charset="0"/>
                <a:cs typeface="Arial" pitchFamily="34" charset="0"/>
              </a:rPr>
              <a:t>registered users based on the type of benefits they receive.  </a:t>
            </a:r>
          </a:p>
          <a:p>
            <a:pPr defTabSz="923818" eaLnBrk="1" fontAlgn="auto" hangingPunct="1">
              <a:spcBef>
                <a:spcPts val="0"/>
              </a:spcBef>
              <a:spcAft>
                <a:spcPts val="0"/>
              </a:spcAft>
              <a:defRPr/>
            </a:pPr>
            <a:endParaRPr lang="en-US" sz="1100" dirty="0">
              <a:solidFill>
                <a:prstClr val="black"/>
              </a:solidFill>
              <a:latin typeface="Arial" pitchFamily="34" charset="0"/>
              <a:cs typeface="Arial" pitchFamily="34" charset="0"/>
            </a:endParaRPr>
          </a:p>
          <a:p>
            <a:pPr defTabSz="923818" eaLnBrk="1" fontAlgn="auto" hangingPunct="1">
              <a:spcBef>
                <a:spcPts val="0"/>
              </a:spcBef>
              <a:spcAft>
                <a:spcPts val="0"/>
              </a:spcAft>
              <a:defRPr/>
            </a:pPr>
            <a:r>
              <a:rPr lang="en-US" sz="1100" u="sng" dirty="0">
                <a:solidFill>
                  <a:prstClr val="black"/>
                </a:solidFill>
                <a:latin typeface="Arial" pitchFamily="34" charset="0"/>
                <a:cs typeface="Arial" pitchFamily="34" charset="0"/>
              </a:rPr>
              <a:t>If the user does not receive benefits:</a:t>
            </a:r>
          </a:p>
          <a:p>
            <a:pPr marL="173216" indent="-173216" defTabSz="923818" eaLnBrk="1" fontAlgn="auto" hangingPunct="1">
              <a:spcBef>
                <a:spcPts val="0"/>
              </a:spcBef>
              <a:spcAft>
                <a:spcPts val="0"/>
              </a:spcAft>
              <a:buFont typeface="Arial" pitchFamily="34" charset="0"/>
              <a:buChar char="•"/>
              <a:defRPr/>
            </a:pPr>
            <a:r>
              <a:rPr lang="en-US" sz="1100" dirty="0">
                <a:solidFill>
                  <a:prstClr val="black"/>
                </a:solidFill>
                <a:latin typeface="Arial" pitchFamily="34" charset="0"/>
                <a:cs typeface="Arial" pitchFamily="34" charset="0"/>
              </a:rPr>
              <a:t>Access online </a:t>
            </a:r>
            <a:r>
              <a:rPr lang="en-US" sz="1100" i="1" dirty="0">
                <a:solidFill>
                  <a:prstClr val="black"/>
                </a:solidFill>
                <a:latin typeface="Arial" pitchFamily="34" charset="0"/>
                <a:cs typeface="Arial" pitchFamily="34" charset="0"/>
              </a:rPr>
              <a:t>Social Security Statement</a:t>
            </a:r>
          </a:p>
          <a:p>
            <a:pPr marL="173216" indent="-173216" defTabSz="923818" eaLnBrk="1" fontAlgn="auto" hangingPunct="1">
              <a:spcBef>
                <a:spcPts val="0"/>
              </a:spcBef>
              <a:spcAft>
                <a:spcPts val="0"/>
              </a:spcAft>
              <a:buFont typeface="Arial" pitchFamily="34" charset="0"/>
              <a:buChar char="•"/>
              <a:defRPr/>
            </a:pPr>
            <a:endParaRPr lang="en-US" sz="1100" dirty="0">
              <a:solidFill>
                <a:prstClr val="black"/>
              </a:solidFill>
              <a:latin typeface="Arial" pitchFamily="34" charset="0"/>
              <a:cs typeface="Arial" pitchFamily="34" charset="0"/>
            </a:endParaRPr>
          </a:p>
          <a:p>
            <a:pPr defTabSz="923818" eaLnBrk="1" fontAlgn="auto" hangingPunct="1">
              <a:spcBef>
                <a:spcPts val="0"/>
              </a:spcBef>
              <a:spcAft>
                <a:spcPts val="0"/>
              </a:spcAft>
              <a:defRPr/>
            </a:pPr>
            <a:r>
              <a:rPr lang="en-US" sz="1100" u="sng" dirty="0">
                <a:solidFill>
                  <a:prstClr val="black"/>
                </a:solidFill>
                <a:latin typeface="Arial" pitchFamily="34" charset="0"/>
                <a:cs typeface="Arial" pitchFamily="34" charset="0"/>
              </a:rPr>
              <a:t>If the user only receives Social Security benefits:</a:t>
            </a:r>
          </a:p>
          <a:p>
            <a:pPr marL="173216" indent="-173216" defTabSz="923818" eaLnBrk="1" fontAlgn="auto" hangingPunct="1">
              <a:spcBef>
                <a:spcPts val="0"/>
              </a:spcBef>
              <a:spcAft>
                <a:spcPts val="0"/>
              </a:spcAft>
              <a:buFont typeface="Arial" pitchFamily="34" charset="0"/>
              <a:buChar char="•"/>
              <a:defRPr/>
            </a:pPr>
            <a:r>
              <a:rPr lang="en-US" sz="1100" dirty="0">
                <a:solidFill>
                  <a:prstClr val="black"/>
                </a:solidFill>
                <a:latin typeface="Arial" pitchFamily="34" charset="0"/>
                <a:cs typeface="Arial" pitchFamily="34" charset="0"/>
              </a:rPr>
              <a:t>Access online </a:t>
            </a:r>
            <a:r>
              <a:rPr lang="en-US" sz="1100" i="1" dirty="0">
                <a:solidFill>
                  <a:prstClr val="black"/>
                </a:solidFill>
                <a:latin typeface="Arial" pitchFamily="34" charset="0"/>
                <a:cs typeface="Arial" pitchFamily="34" charset="0"/>
              </a:rPr>
              <a:t>Social Security Statement</a:t>
            </a:r>
          </a:p>
          <a:p>
            <a:pPr marL="173216" indent="-173216" defTabSz="923818" eaLnBrk="1" fontAlgn="auto" hangingPunct="1">
              <a:spcBef>
                <a:spcPts val="0"/>
              </a:spcBef>
              <a:spcAft>
                <a:spcPts val="0"/>
              </a:spcAft>
              <a:buFont typeface="Arial" pitchFamily="34" charset="0"/>
              <a:buChar char="•"/>
              <a:defRPr/>
            </a:pPr>
            <a:r>
              <a:rPr lang="en-US" sz="1100" dirty="0">
                <a:solidFill>
                  <a:prstClr val="black"/>
                </a:solidFill>
                <a:latin typeface="Arial" pitchFamily="34" charset="0"/>
                <a:cs typeface="Arial" pitchFamily="34" charset="0"/>
              </a:rPr>
              <a:t>Get benefit verification letter</a:t>
            </a:r>
          </a:p>
          <a:p>
            <a:pPr marL="173216" indent="-173216" defTabSz="923818" eaLnBrk="1" fontAlgn="auto" hangingPunct="1">
              <a:spcBef>
                <a:spcPts val="0"/>
              </a:spcBef>
              <a:spcAft>
                <a:spcPts val="0"/>
              </a:spcAft>
              <a:buFont typeface="Arial" pitchFamily="34" charset="0"/>
              <a:buChar char="•"/>
              <a:defRPr/>
            </a:pPr>
            <a:r>
              <a:rPr lang="en-US" sz="1100" dirty="0">
                <a:solidFill>
                  <a:prstClr val="black"/>
                </a:solidFill>
                <a:latin typeface="Arial" pitchFamily="34" charset="0"/>
                <a:cs typeface="Arial" pitchFamily="34" charset="0"/>
              </a:rPr>
              <a:t>Change address and telephone number</a:t>
            </a:r>
          </a:p>
          <a:p>
            <a:pPr marL="173216" indent="-173216" defTabSz="923818" eaLnBrk="1" fontAlgn="auto" hangingPunct="1">
              <a:spcBef>
                <a:spcPts val="0"/>
              </a:spcBef>
              <a:spcAft>
                <a:spcPts val="0"/>
              </a:spcAft>
              <a:buFont typeface="Arial" pitchFamily="34" charset="0"/>
              <a:buChar char="•"/>
              <a:defRPr/>
            </a:pPr>
            <a:r>
              <a:rPr lang="en-US" sz="1100" dirty="0">
                <a:solidFill>
                  <a:prstClr val="black"/>
                </a:solidFill>
                <a:latin typeface="Arial" pitchFamily="34" charset="0"/>
                <a:cs typeface="Arial" pitchFamily="34" charset="0"/>
              </a:rPr>
              <a:t>Start or change direct deposit</a:t>
            </a:r>
          </a:p>
          <a:p>
            <a:pPr defTabSz="923818" eaLnBrk="1" fontAlgn="auto" hangingPunct="1">
              <a:spcBef>
                <a:spcPts val="0"/>
              </a:spcBef>
              <a:spcAft>
                <a:spcPts val="0"/>
              </a:spcAft>
              <a:defRPr/>
            </a:pPr>
            <a:endParaRPr lang="en-US" sz="1100" dirty="0">
              <a:solidFill>
                <a:prstClr val="black"/>
              </a:solidFill>
              <a:latin typeface="Arial" pitchFamily="34" charset="0"/>
              <a:cs typeface="Arial" pitchFamily="34" charset="0"/>
            </a:endParaRPr>
          </a:p>
          <a:p>
            <a:pPr defTabSz="923818" eaLnBrk="1" fontAlgn="auto" hangingPunct="1">
              <a:spcBef>
                <a:spcPts val="0"/>
              </a:spcBef>
              <a:spcAft>
                <a:spcPts val="0"/>
              </a:spcAft>
              <a:defRPr/>
            </a:pPr>
            <a:r>
              <a:rPr lang="en-US" sz="1100" u="sng" dirty="0">
                <a:solidFill>
                  <a:prstClr val="black"/>
                </a:solidFill>
                <a:latin typeface="Arial" pitchFamily="34" charset="0"/>
                <a:cs typeface="Arial" pitchFamily="34" charset="0"/>
              </a:rPr>
              <a:t>If the user only receives SSI benefits:</a:t>
            </a:r>
          </a:p>
          <a:p>
            <a:pPr marL="173216" indent="-173216" defTabSz="923818" eaLnBrk="1" fontAlgn="auto" hangingPunct="1">
              <a:spcBef>
                <a:spcPts val="0"/>
              </a:spcBef>
              <a:spcAft>
                <a:spcPts val="0"/>
              </a:spcAft>
              <a:buFont typeface="Arial" pitchFamily="34" charset="0"/>
              <a:buChar char="•"/>
              <a:defRPr/>
            </a:pPr>
            <a:r>
              <a:rPr lang="en-US" sz="1100" dirty="0">
                <a:solidFill>
                  <a:prstClr val="black"/>
                </a:solidFill>
                <a:latin typeface="Arial" pitchFamily="34" charset="0"/>
                <a:cs typeface="Arial" pitchFamily="34" charset="0"/>
              </a:rPr>
              <a:t>Access online </a:t>
            </a:r>
            <a:r>
              <a:rPr lang="en-US" sz="1100" i="1" dirty="0">
                <a:solidFill>
                  <a:prstClr val="black"/>
                </a:solidFill>
                <a:latin typeface="Arial" pitchFamily="34" charset="0"/>
                <a:cs typeface="Arial" pitchFamily="34" charset="0"/>
              </a:rPr>
              <a:t>Social Security Statement</a:t>
            </a:r>
          </a:p>
          <a:p>
            <a:pPr marL="173216" indent="-173216" defTabSz="923818" eaLnBrk="1" fontAlgn="auto" hangingPunct="1">
              <a:spcBef>
                <a:spcPts val="0"/>
              </a:spcBef>
              <a:spcAft>
                <a:spcPts val="0"/>
              </a:spcAft>
              <a:buFont typeface="Arial" pitchFamily="34" charset="0"/>
              <a:buChar char="•"/>
              <a:defRPr/>
            </a:pPr>
            <a:r>
              <a:rPr lang="en-US" sz="1100" dirty="0">
                <a:solidFill>
                  <a:prstClr val="black"/>
                </a:solidFill>
                <a:latin typeface="Arial" pitchFamily="34" charset="0"/>
                <a:cs typeface="Arial" pitchFamily="34" charset="0"/>
              </a:rPr>
              <a:t>Get benefit verification letter</a:t>
            </a:r>
          </a:p>
          <a:p>
            <a:pPr marL="173216" indent="-173216" defTabSz="923818" eaLnBrk="1" fontAlgn="auto" hangingPunct="1">
              <a:spcBef>
                <a:spcPts val="0"/>
              </a:spcBef>
              <a:spcAft>
                <a:spcPts val="0"/>
              </a:spcAft>
              <a:buFont typeface="Arial" pitchFamily="34" charset="0"/>
              <a:buChar char="•"/>
              <a:defRPr/>
            </a:pPr>
            <a:endParaRPr lang="en-US" sz="1100" dirty="0">
              <a:solidFill>
                <a:prstClr val="black"/>
              </a:solidFill>
              <a:latin typeface="Arial" pitchFamily="34" charset="0"/>
              <a:cs typeface="Arial" pitchFamily="34" charset="0"/>
            </a:endParaRPr>
          </a:p>
          <a:p>
            <a:pPr defTabSz="923818" eaLnBrk="1" fontAlgn="auto" hangingPunct="1">
              <a:spcBef>
                <a:spcPts val="0"/>
              </a:spcBef>
              <a:spcAft>
                <a:spcPts val="0"/>
              </a:spcAft>
              <a:defRPr/>
            </a:pPr>
            <a:r>
              <a:rPr lang="en-US" sz="1100" u="sng" dirty="0">
                <a:solidFill>
                  <a:prstClr val="black"/>
                </a:solidFill>
                <a:latin typeface="Arial" pitchFamily="34" charset="0"/>
                <a:cs typeface="Arial" pitchFamily="34" charset="0"/>
              </a:rPr>
              <a:t>If the user receives both Social Security and SSI benefits:</a:t>
            </a:r>
          </a:p>
          <a:p>
            <a:pPr marL="173216" indent="-173216" defTabSz="923818" eaLnBrk="1" fontAlgn="auto" hangingPunct="1">
              <a:spcBef>
                <a:spcPts val="0"/>
              </a:spcBef>
              <a:spcAft>
                <a:spcPts val="0"/>
              </a:spcAft>
              <a:buFont typeface="Arial" pitchFamily="34" charset="0"/>
              <a:buChar char="•"/>
              <a:defRPr/>
            </a:pPr>
            <a:r>
              <a:rPr lang="en-US" sz="1100" dirty="0">
                <a:solidFill>
                  <a:prstClr val="black"/>
                </a:solidFill>
                <a:latin typeface="Arial" pitchFamily="34" charset="0"/>
                <a:cs typeface="Arial" pitchFamily="34" charset="0"/>
              </a:rPr>
              <a:t>Access online </a:t>
            </a:r>
            <a:r>
              <a:rPr lang="en-US" sz="1100" i="1" dirty="0">
                <a:solidFill>
                  <a:prstClr val="black"/>
                </a:solidFill>
                <a:latin typeface="Arial" pitchFamily="34" charset="0"/>
                <a:cs typeface="Arial" pitchFamily="34" charset="0"/>
              </a:rPr>
              <a:t>Social Security Statement</a:t>
            </a:r>
          </a:p>
          <a:p>
            <a:pPr marL="173216" indent="-173216" defTabSz="923818" eaLnBrk="1" fontAlgn="auto" hangingPunct="1">
              <a:spcBef>
                <a:spcPts val="0"/>
              </a:spcBef>
              <a:spcAft>
                <a:spcPts val="0"/>
              </a:spcAft>
              <a:buFont typeface="Arial" pitchFamily="34" charset="0"/>
              <a:buChar char="•"/>
              <a:defRPr/>
            </a:pPr>
            <a:r>
              <a:rPr lang="en-US" sz="1100" dirty="0">
                <a:solidFill>
                  <a:prstClr val="black"/>
                </a:solidFill>
                <a:latin typeface="Arial" pitchFamily="34" charset="0"/>
                <a:cs typeface="Arial" pitchFamily="34" charset="0"/>
              </a:rPr>
              <a:t>Get benefit verification letter</a:t>
            </a:r>
          </a:p>
          <a:p>
            <a:pPr defTabSz="923818" eaLnBrk="1" fontAlgn="auto" hangingPunct="1">
              <a:spcBef>
                <a:spcPts val="0"/>
              </a:spcBef>
              <a:spcAft>
                <a:spcPts val="0"/>
              </a:spcAft>
              <a:defRPr/>
            </a:pPr>
            <a:endParaRPr lang="en-US" sz="1100" u="sng" dirty="0">
              <a:solidFill>
                <a:prstClr val="black"/>
              </a:solidFill>
              <a:latin typeface="Arial" pitchFamily="34" charset="0"/>
              <a:cs typeface="Arial" pitchFamily="34" charset="0"/>
            </a:endParaRPr>
          </a:p>
          <a:p>
            <a:pPr defTabSz="923818" eaLnBrk="1" fontAlgn="auto" hangingPunct="1">
              <a:spcBef>
                <a:spcPts val="0"/>
              </a:spcBef>
              <a:spcAft>
                <a:spcPts val="0"/>
              </a:spcAft>
              <a:defRPr/>
            </a:pPr>
            <a:r>
              <a:rPr lang="en-US" sz="1100" u="sng" dirty="0">
                <a:solidFill>
                  <a:prstClr val="black"/>
                </a:solidFill>
                <a:latin typeface="Arial" pitchFamily="34" charset="0"/>
                <a:cs typeface="Arial" pitchFamily="34" charset="0"/>
              </a:rPr>
              <a:t>If the user only receives Medicare:</a:t>
            </a:r>
          </a:p>
          <a:p>
            <a:pPr marL="173216" indent="-173216" defTabSz="923818" eaLnBrk="1" fontAlgn="auto" hangingPunct="1">
              <a:spcBef>
                <a:spcPts val="0"/>
              </a:spcBef>
              <a:spcAft>
                <a:spcPts val="0"/>
              </a:spcAft>
              <a:buFont typeface="Arial" pitchFamily="34" charset="0"/>
              <a:buChar char="•"/>
              <a:defRPr/>
            </a:pPr>
            <a:r>
              <a:rPr lang="en-US" sz="1100" dirty="0">
                <a:solidFill>
                  <a:prstClr val="black"/>
                </a:solidFill>
                <a:latin typeface="Arial" pitchFamily="34" charset="0"/>
                <a:cs typeface="Arial" pitchFamily="34" charset="0"/>
              </a:rPr>
              <a:t>Access online </a:t>
            </a:r>
            <a:r>
              <a:rPr lang="en-US" sz="1100" i="1" dirty="0">
                <a:solidFill>
                  <a:prstClr val="black"/>
                </a:solidFill>
                <a:latin typeface="Arial" pitchFamily="34" charset="0"/>
                <a:cs typeface="Arial" pitchFamily="34" charset="0"/>
              </a:rPr>
              <a:t>Social Security Statement</a:t>
            </a:r>
          </a:p>
          <a:p>
            <a:pPr marL="173216" indent="-173216" defTabSz="923818" eaLnBrk="1" fontAlgn="auto" hangingPunct="1">
              <a:spcBef>
                <a:spcPts val="0"/>
              </a:spcBef>
              <a:spcAft>
                <a:spcPts val="0"/>
              </a:spcAft>
              <a:buFont typeface="Arial" pitchFamily="34" charset="0"/>
              <a:buChar char="•"/>
              <a:defRPr/>
            </a:pPr>
            <a:r>
              <a:rPr lang="en-US" sz="1100" dirty="0">
                <a:solidFill>
                  <a:prstClr val="black"/>
                </a:solidFill>
                <a:latin typeface="Arial" pitchFamily="34" charset="0"/>
                <a:cs typeface="Arial" pitchFamily="34" charset="0"/>
              </a:rPr>
              <a:t>Get benefit verification letter</a:t>
            </a:r>
          </a:p>
          <a:p>
            <a:pPr marL="173216" indent="-173216" defTabSz="923818" eaLnBrk="1" fontAlgn="auto" hangingPunct="1">
              <a:spcBef>
                <a:spcPts val="0"/>
              </a:spcBef>
              <a:spcAft>
                <a:spcPts val="0"/>
              </a:spcAft>
              <a:buFont typeface="Arial" pitchFamily="34" charset="0"/>
              <a:buChar char="•"/>
              <a:defRPr/>
            </a:pPr>
            <a:r>
              <a:rPr lang="en-US" sz="1100" dirty="0">
                <a:solidFill>
                  <a:prstClr val="black"/>
                </a:solidFill>
                <a:latin typeface="Arial" pitchFamily="34" charset="0"/>
                <a:cs typeface="Arial" pitchFamily="34" charset="0"/>
              </a:rPr>
              <a:t>Change address and telephone </a:t>
            </a:r>
            <a:r>
              <a:rPr lang="en-US" sz="1100" dirty="0" smtClean="0">
                <a:solidFill>
                  <a:prstClr val="black"/>
                </a:solidFill>
                <a:latin typeface="Arial" pitchFamily="34" charset="0"/>
                <a:cs typeface="Arial" pitchFamily="34" charset="0"/>
              </a:rPr>
              <a:t>number)</a:t>
            </a:r>
            <a:endParaRPr lang="en-US" sz="1100" dirty="0">
              <a:solidFill>
                <a:prstClr val="black"/>
              </a:solidFill>
              <a:latin typeface="Arial" pitchFamily="34" charset="0"/>
              <a:cs typeface="Arial" pitchFamily="34" charset="0"/>
            </a:endParaRPr>
          </a:p>
          <a:p>
            <a:pPr defTabSz="923818" eaLnBrk="1" fontAlgn="auto" hangingPunct="1">
              <a:spcBef>
                <a:spcPts val="0"/>
              </a:spcBef>
              <a:spcAft>
                <a:spcPts val="0"/>
              </a:spcAft>
              <a:defRPr/>
            </a:pPr>
            <a:endParaRPr lang="en-US" dirty="0">
              <a:solidFill>
                <a:prstClr val="black"/>
              </a:solidFill>
            </a:endParaRPr>
          </a:p>
          <a:p>
            <a:endParaRPr lang="en-US" sz="1100" dirty="0"/>
          </a:p>
        </p:txBody>
      </p:sp>
      <p:sp>
        <p:nvSpPr>
          <p:cNvPr id="4" name="Slide Number Placeholder 3"/>
          <p:cNvSpPr>
            <a:spLocks noGrp="1"/>
          </p:cNvSpPr>
          <p:nvPr>
            <p:ph type="sldNum" sz="quarter" idx="5"/>
          </p:nvPr>
        </p:nvSpPr>
        <p:spPr/>
        <p:txBody>
          <a:bodyPr/>
          <a:lstStyle/>
          <a:p>
            <a:pPr>
              <a:defRPr/>
            </a:pPr>
            <a:fld id="{CA77A09B-870E-4336-8985-BF4D11CB791B}" type="slidenum">
              <a:rPr lang="en-US" smtClean="0">
                <a:solidFill>
                  <a:prstClr val="black"/>
                </a:solidFill>
              </a:rPr>
              <a:pPr>
                <a:def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u="none" baseline="0" dirty="0" smtClean="0"/>
          </a:p>
        </p:txBody>
      </p:sp>
      <p:sp>
        <p:nvSpPr>
          <p:cNvPr id="4" name="Slide Number Placeholder 3"/>
          <p:cNvSpPr>
            <a:spLocks noGrp="1"/>
          </p:cNvSpPr>
          <p:nvPr>
            <p:ph type="sldNum" sz="quarter" idx="10"/>
          </p:nvPr>
        </p:nvSpPr>
        <p:spPr/>
        <p:txBody>
          <a:bodyPr/>
          <a:lstStyle/>
          <a:p>
            <a:pPr>
              <a:defRPr/>
            </a:pPr>
            <a:fld id="{C09FF06F-A4AB-4568-908E-312721F9CB5F}"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1195312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34" charset="0"/>
                <a:cs typeface="Arial" pitchFamily="34" charset="0"/>
              </a:rPr>
              <a:t>After you have a valid email address, you are ready to </a:t>
            </a:r>
            <a:r>
              <a:rPr lang="en-US" sz="1300" dirty="0" smtClean="0">
                <a:latin typeface="Arial" pitchFamily="34" charset="0"/>
                <a:cs typeface="Arial" pitchFamily="34" charset="0"/>
              </a:rPr>
              <a:t>open your </a:t>
            </a:r>
            <a:r>
              <a:rPr lang="en-US" sz="1300" dirty="0">
                <a:latin typeface="Arial" pitchFamily="34" charset="0"/>
                <a:cs typeface="Arial" pitchFamily="34" charset="0"/>
              </a:rPr>
              <a:t>own </a:t>
            </a:r>
            <a:r>
              <a:rPr lang="en-US" sz="1300" dirty="0" smtClean="0">
                <a:latin typeface="Arial" pitchFamily="34" charset="0"/>
                <a:cs typeface="Arial" pitchFamily="34" charset="0"/>
              </a:rPr>
              <a:t/>
            </a:r>
            <a:br>
              <a:rPr lang="en-US" sz="1300" dirty="0" smtClean="0">
                <a:latin typeface="Arial" pitchFamily="34" charset="0"/>
                <a:cs typeface="Arial" pitchFamily="34" charset="0"/>
              </a:rPr>
            </a:br>
            <a:r>
              <a:rPr lang="en-US" sz="1300" i="1" dirty="0" smtClean="0">
                <a:solidFill>
                  <a:srgbClr val="FF0000"/>
                </a:solidFill>
                <a:latin typeface="Georgia" pitchFamily="18" charset="0"/>
                <a:cs typeface="Arial" pitchFamily="34" charset="0"/>
              </a:rPr>
              <a:t>my</a:t>
            </a:r>
            <a:r>
              <a:rPr lang="en-US" sz="1300" dirty="0" smtClean="0">
                <a:solidFill>
                  <a:prstClr val="black"/>
                </a:solidFill>
                <a:latin typeface="Georgia" pitchFamily="18" charset="0"/>
                <a:cs typeface="Arial" pitchFamily="34" charset="0"/>
              </a:rPr>
              <a:t> </a:t>
            </a:r>
            <a:r>
              <a:rPr lang="en-US" sz="1300" dirty="0">
                <a:solidFill>
                  <a:srgbClr val="0070C0"/>
                </a:solidFill>
                <a:latin typeface="Georgia" pitchFamily="18" charset="0"/>
                <a:cs typeface="Arial" pitchFamily="34" charset="0"/>
              </a:rPr>
              <a:t>Social Security</a:t>
            </a:r>
            <a:r>
              <a:rPr lang="en-US" sz="1300" dirty="0" smtClean="0">
                <a:latin typeface="Arial" pitchFamily="34" charset="0"/>
                <a:cs typeface="Arial" pitchFamily="34" charset="0"/>
              </a:rPr>
              <a:t> </a:t>
            </a:r>
            <a:r>
              <a:rPr lang="en-US" sz="1300" dirty="0">
                <a:latin typeface="Arial" pitchFamily="34" charset="0"/>
                <a:cs typeface="Arial" pitchFamily="34" charset="0"/>
              </a:rPr>
              <a:t>account. </a:t>
            </a:r>
            <a:endParaRPr lang="en-US" sz="1300" dirty="0" smtClean="0">
              <a:latin typeface="Arial" pitchFamily="34" charset="0"/>
              <a:cs typeface="Arial" pitchFamily="34" charset="0"/>
            </a:endParaRPr>
          </a:p>
          <a:p>
            <a:endParaRPr lang="en-US" sz="1300" dirty="0">
              <a:latin typeface="Arial" pitchFamily="34" charset="0"/>
              <a:cs typeface="Arial" pitchFamily="34" charset="0"/>
            </a:endParaRPr>
          </a:p>
          <a:p>
            <a:r>
              <a:rPr lang="en-US" sz="1300" dirty="0">
                <a:latin typeface="Arial" pitchFamily="34" charset="0"/>
                <a:cs typeface="Arial" pitchFamily="34" charset="0"/>
              </a:rPr>
              <a:t>To start, go to </a:t>
            </a:r>
            <a:r>
              <a:rPr lang="en-US" sz="1300" b="1" i="1" dirty="0" smtClean="0">
                <a:latin typeface="Arial" pitchFamily="34" charset="0"/>
                <a:cs typeface="Arial" pitchFamily="34" charset="0"/>
              </a:rPr>
              <a:t>socialsecurity.gov/</a:t>
            </a:r>
            <a:r>
              <a:rPr lang="en-US" sz="1300" b="1" i="1" dirty="0" err="1" smtClean="0">
                <a:latin typeface="Arial" pitchFamily="34" charset="0"/>
                <a:cs typeface="Arial" pitchFamily="34" charset="0"/>
              </a:rPr>
              <a:t>myaccount</a:t>
            </a:r>
            <a:r>
              <a:rPr lang="en-US" sz="1300" i="1" dirty="0" smtClean="0">
                <a:latin typeface="Arial" pitchFamily="34" charset="0"/>
                <a:cs typeface="Arial" pitchFamily="34" charset="0"/>
              </a:rPr>
              <a:t> </a:t>
            </a:r>
            <a:r>
              <a:rPr lang="en-US" sz="1300" dirty="0">
                <a:latin typeface="Arial" pitchFamily="34" charset="0"/>
                <a:cs typeface="Arial" pitchFamily="34" charset="0"/>
              </a:rPr>
              <a:t>and select </a:t>
            </a:r>
            <a:r>
              <a:rPr lang="en-US" sz="1300" dirty="0" smtClean="0">
                <a:latin typeface="Arial" pitchFamily="34" charset="0"/>
                <a:cs typeface="Arial" pitchFamily="34" charset="0"/>
              </a:rPr>
              <a:t>“Create an Account”. </a:t>
            </a:r>
            <a:endParaRPr lang="en-US" sz="1300" dirty="0">
              <a:latin typeface="Arial" pitchFamily="34" charset="0"/>
              <a:cs typeface="Arial" pitchFamily="34" charset="0"/>
            </a:endParaRPr>
          </a:p>
          <a:p>
            <a:endParaRPr lang="en-US" sz="1300" dirty="0">
              <a:latin typeface="Arial" pitchFamily="34" charset="0"/>
              <a:cs typeface="Arial" pitchFamily="34" charset="0"/>
            </a:endParaRPr>
          </a:p>
          <a:p>
            <a:r>
              <a:rPr lang="en-US" sz="1300" dirty="0">
                <a:latin typeface="Arial" pitchFamily="34" charset="0"/>
                <a:cs typeface="Arial" pitchFamily="34" charset="0"/>
              </a:rPr>
              <a:t>This will bring you to our Terms of Service page.  After reading this information, select the box that displays, “I agree to the Terms of Service” and select </a:t>
            </a:r>
            <a:r>
              <a:rPr lang="en-US" sz="1300" dirty="0" smtClean="0">
                <a:latin typeface="Arial" pitchFamily="34" charset="0"/>
                <a:cs typeface="Arial" pitchFamily="34" charset="0"/>
              </a:rPr>
              <a:t>“Next” </a:t>
            </a:r>
            <a:r>
              <a:rPr lang="en-US" sz="1300" dirty="0">
                <a:latin typeface="Arial" pitchFamily="34" charset="0"/>
                <a:cs typeface="Arial" pitchFamily="34" charset="0"/>
              </a:rPr>
              <a:t>to </a:t>
            </a:r>
            <a:r>
              <a:rPr lang="en-US" sz="1300" dirty="0" smtClean="0">
                <a:latin typeface="Arial" pitchFamily="34" charset="0"/>
                <a:cs typeface="Arial" pitchFamily="34" charset="0"/>
              </a:rPr>
              <a:t>continue.</a:t>
            </a:r>
            <a:endParaRPr lang="en-US" sz="1300" dirty="0">
              <a:latin typeface="Arial" pitchFamily="34" charset="0"/>
              <a:cs typeface="Arial" pitchFamily="34" charset="0"/>
            </a:endParaRPr>
          </a:p>
          <a:p>
            <a:endParaRPr lang="en-US" dirty="0">
              <a:latin typeface="+mj-lt"/>
              <a:cs typeface="Arial" pitchFamily="34" charset="0"/>
            </a:endParaRPr>
          </a:p>
        </p:txBody>
      </p:sp>
      <p:sp>
        <p:nvSpPr>
          <p:cNvPr id="4" name="Slide Number Placeholder 3"/>
          <p:cNvSpPr>
            <a:spLocks noGrp="1"/>
          </p:cNvSpPr>
          <p:nvPr>
            <p:ph type="sldNum" sz="quarter" idx="10"/>
          </p:nvPr>
        </p:nvSpPr>
        <p:spPr/>
        <p:txBody>
          <a:bodyPr/>
          <a:lstStyle/>
          <a:p>
            <a:pPr>
              <a:defRPr/>
            </a:pPr>
            <a:fld id="{9580885B-099C-47BE-8498-69A9006CAFAF}"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1214093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sz="1300" dirty="0" smtClean="0"/>
              <a:t>To </a:t>
            </a:r>
            <a:r>
              <a:rPr lang="en-US" sz="1300" dirty="0"/>
              <a:t>secure your identity, we ask a few personal questions to which only you will likely know the answer.  </a:t>
            </a:r>
          </a:p>
          <a:p>
            <a:pPr eaLnBrk="0" hangingPunct="0"/>
            <a:endParaRPr lang="en-US" sz="1300" dirty="0" smtClean="0"/>
          </a:p>
          <a:p>
            <a:pPr eaLnBrk="0" hangingPunct="0"/>
            <a:endParaRPr lang="en-US" dirty="0"/>
          </a:p>
          <a:p>
            <a:r>
              <a:rPr lang="en-US" dirty="0"/>
              <a:t> </a:t>
            </a:r>
          </a:p>
          <a:p>
            <a:endParaRPr lang="en-US" dirty="0">
              <a:cs typeface="Arial" pitchFamily="34" charset="0"/>
            </a:endParaRPr>
          </a:p>
        </p:txBody>
      </p:sp>
      <p:sp>
        <p:nvSpPr>
          <p:cNvPr id="4" name="Slide Number Placeholder 3"/>
          <p:cNvSpPr>
            <a:spLocks noGrp="1"/>
          </p:cNvSpPr>
          <p:nvPr>
            <p:ph type="sldNum" sz="quarter" idx="10"/>
          </p:nvPr>
        </p:nvSpPr>
        <p:spPr/>
        <p:txBody>
          <a:bodyPr/>
          <a:lstStyle/>
          <a:p>
            <a:pPr>
              <a:defRPr/>
            </a:pPr>
            <a:fld id="{9580885B-099C-47BE-8498-69A9006CAFAF}"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12140932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1563" y="4225925"/>
            <a:ext cx="6560961" cy="4763770"/>
          </a:xfrm>
        </p:spPr>
        <p:txBody>
          <a:bodyPr/>
          <a:lstStyle/>
          <a:p>
            <a:pPr lvl="0" eaLnBrk="0" hangingPunct="0"/>
            <a:r>
              <a:rPr lang="en-US" sz="1100" dirty="0">
                <a:solidFill>
                  <a:prstClr val="black"/>
                </a:solidFill>
              </a:rPr>
              <a:t>You will also notice the option of adding an extra level of security to your account.  By selecting “Yes, let’s start now” you are prompted to select an additional question to answer.  With this feature, you will receive a temporary code via text message each time you attempt to log in.  And you will use this code with your account password. Keep in mind that your cell phone provider’s message rates may apply. </a:t>
            </a:r>
          </a:p>
          <a:p>
            <a:pPr lvl="0" eaLnBrk="0" hangingPunct="0"/>
            <a:endParaRPr lang="en-US" sz="1100" dirty="0">
              <a:solidFill>
                <a:prstClr val="black"/>
              </a:solidFill>
            </a:endParaRPr>
          </a:p>
          <a:p>
            <a:pPr eaLnBrk="1" hangingPunct="1">
              <a:defRPr/>
            </a:pPr>
            <a:r>
              <a:rPr lang="en-US" sz="1100" dirty="0" smtClean="0">
                <a:cs typeface="Arial" pitchFamily="34" charset="0"/>
              </a:rPr>
              <a:t>To add this feature, you will first have to provide us with one of the following to verify your identity:</a:t>
            </a:r>
          </a:p>
          <a:p>
            <a:pPr marL="173094" indent="-173094">
              <a:buFont typeface="Arial" pitchFamily="34" charset="0"/>
              <a:buChar char="•"/>
              <a:defRPr/>
            </a:pPr>
            <a:r>
              <a:rPr lang="en-US" sz="1100" dirty="0" smtClean="0">
                <a:cs typeface="Arial" pitchFamily="34" charset="0"/>
              </a:rPr>
              <a:t>The last eight digits of your Visa, MasterCard, or Discover credit card; </a:t>
            </a:r>
          </a:p>
          <a:p>
            <a:pPr marL="173094" indent="-173094">
              <a:buFont typeface="Arial" pitchFamily="34" charset="0"/>
              <a:buChar char="•"/>
              <a:defRPr/>
            </a:pPr>
            <a:r>
              <a:rPr lang="en-US" sz="1100" dirty="0" smtClean="0">
                <a:cs typeface="Arial" pitchFamily="34" charset="0"/>
              </a:rPr>
              <a:t>Information from your W-2 tax form; </a:t>
            </a:r>
          </a:p>
          <a:p>
            <a:pPr marL="173094" indent="-173094">
              <a:buFont typeface="Arial" pitchFamily="34" charset="0"/>
              <a:buChar char="•"/>
              <a:defRPr/>
            </a:pPr>
            <a:r>
              <a:rPr lang="en-US" sz="1100" dirty="0" smtClean="0">
                <a:cs typeface="Arial" pitchFamily="34" charset="0"/>
              </a:rPr>
              <a:t>Information from a 1040 Schedule SE (self-employment) tax form; or </a:t>
            </a:r>
          </a:p>
          <a:p>
            <a:pPr marL="173094" indent="-173094">
              <a:buFont typeface="Arial" pitchFamily="34" charset="0"/>
              <a:buChar char="•"/>
              <a:defRPr/>
            </a:pPr>
            <a:r>
              <a:rPr lang="en-US" sz="1100" dirty="0" smtClean="0">
                <a:cs typeface="Arial" pitchFamily="34" charset="0"/>
              </a:rPr>
              <a:t>Your direct deposit amount, if you receive Social Security benefits. </a:t>
            </a:r>
          </a:p>
          <a:p>
            <a:pPr eaLnBrk="1" hangingPunct="1">
              <a:defRPr/>
            </a:pPr>
            <a:endParaRPr lang="en-US" sz="1100" dirty="0" smtClean="0">
              <a:cs typeface="Arial" pitchFamily="34" charset="0"/>
            </a:endParaRPr>
          </a:p>
          <a:p>
            <a:pPr eaLnBrk="1" hangingPunct="1">
              <a:defRPr/>
            </a:pPr>
            <a:r>
              <a:rPr lang="en-US" sz="1100" dirty="0" smtClean="0">
                <a:cs typeface="Arial" pitchFamily="34" charset="0"/>
              </a:rPr>
              <a:t>In the past, we told you Social Security would never ask for your credit card number or other financial information. We have changed our policy for this one service. Now, we may ask you for the last eight digits of your Visa, MasterCard, or Discover credit card or some other financial information. Our new security process and federal guidelines require that we do this so we can be sure that you are who you say you are when you conduct online business with us.</a:t>
            </a:r>
          </a:p>
          <a:p>
            <a:pPr eaLnBrk="1" hangingPunct="1">
              <a:defRPr/>
            </a:pPr>
            <a:endParaRPr lang="en-US" sz="1100" dirty="0" smtClean="0">
              <a:cs typeface="Arial" pitchFamily="34" charset="0"/>
            </a:endParaRPr>
          </a:p>
          <a:p>
            <a:pPr eaLnBrk="1" hangingPunct="1">
              <a:defRPr/>
            </a:pPr>
            <a:r>
              <a:rPr lang="en-US" sz="1100" dirty="0" smtClean="0">
                <a:cs typeface="Arial" pitchFamily="34" charset="0"/>
              </a:rPr>
              <a:t>This information provides extra security because even if someone gets your username and password, he or she will not be able to access your personal information. </a:t>
            </a:r>
          </a:p>
          <a:p>
            <a:pPr eaLnBrk="1" hangingPunct="1">
              <a:defRPr/>
            </a:pPr>
            <a:endParaRPr lang="en-US" sz="1100" dirty="0" smtClean="0">
              <a:cs typeface="Arial" pitchFamily="34" charset="0"/>
            </a:endParaRPr>
          </a:p>
          <a:p>
            <a:pPr eaLnBrk="1" hangingPunct="1">
              <a:defRPr/>
            </a:pPr>
            <a:r>
              <a:rPr lang="en-US" sz="1100" dirty="0" smtClean="0">
                <a:cs typeface="Arial" pitchFamily="34" charset="0"/>
              </a:rPr>
              <a:t>Once you give us this additional information, we will send you a letter in the mail in five to 10 business days. You will need this letter to complete the process to add extra security. </a:t>
            </a:r>
          </a:p>
          <a:p>
            <a:pPr eaLnBrk="1" hangingPunct="1">
              <a:defRPr/>
            </a:pPr>
            <a:endParaRPr lang="en-US" sz="1100" dirty="0" smtClean="0">
              <a:cs typeface="Arial" pitchFamily="34" charset="0"/>
            </a:endParaRPr>
          </a:p>
          <a:p>
            <a:pPr eaLnBrk="1" hangingPunct="1">
              <a:defRPr/>
            </a:pPr>
            <a:r>
              <a:rPr lang="en-US" sz="1100" dirty="0" smtClean="0">
                <a:cs typeface="Arial" pitchFamily="34" charset="0"/>
              </a:rPr>
              <a:t>You can upgrade to extra security or disable it at any time.</a:t>
            </a:r>
            <a:endParaRPr lang="en-US" sz="1100" dirty="0">
              <a:cs typeface="Arial" pitchFamily="34" charset="0"/>
            </a:endParaRPr>
          </a:p>
        </p:txBody>
      </p:sp>
      <p:sp>
        <p:nvSpPr>
          <p:cNvPr id="4" name="Slide Number Placeholder 3"/>
          <p:cNvSpPr>
            <a:spLocks noGrp="1"/>
          </p:cNvSpPr>
          <p:nvPr>
            <p:ph type="sldNum" sz="quarter" idx="5"/>
          </p:nvPr>
        </p:nvSpPr>
        <p:spPr/>
        <p:txBody>
          <a:bodyPr/>
          <a:lstStyle/>
          <a:p>
            <a:pPr>
              <a:defRPr/>
            </a:pPr>
            <a:fld id="{8C87C824-15A5-4D99-878F-050C690B2088}" type="slidenum">
              <a:rPr lang="en-US" smtClean="0">
                <a:solidFill>
                  <a:prstClr val="black"/>
                </a:solidFill>
              </a:rPr>
              <a:pPr>
                <a:def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B3CEE4A-3AA7-4EC5-A753-FBF8E70345C3}" type="slidenum">
              <a:rPr lang="en-US" smtClean="0"/>
              <a:pPr/>
              <a:t>4</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z="1300" dirty="0"/>
              <a:t>Social Security provides a foundation on which to build </a:t>
            </a:r>
            <a:br>
              <a:rPr lang="en-US" sz="1300" dirty="0"/>
            </a:br>
            <a:r>
              <a:rPr lang="en-US" sz="1300" dirty="0"/>
              <a:t>retirement security.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0D3CA66-A035-4187-9907-67DE6072E701}" type="slidenum">
              <a:rPr lang="en-US" smtClean="0"/>
              <a:pPr/>
              <a:t>5</a:t>
            </a:fld>
            <a:endParaRPr lang="en-US" dirty="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211525" y="4378645"/>
            <a:ext cx="5560065" cy="4151944"/>
          </a:xfrm>
          <a:noFill/>
          <a:ln/>
        </p:spPr>
        <p:txBody>
          <a:bodyPr/>
          <a:lstStyle/>
          <a:p>
            <a:pPr lvl="2" eaLnBrk="1" hangingPunct="1">
              <a:spcBef>
                <a:spcPct val="50000"/>
              </a:spcBef>
            </a:pPr>
            <a:r>
              <a:rPr lang="en-US" sz="1300" dirty="0"/>
              <a:t>This graph is an overview of the number of beneficiaries we pay. Currently, about one in every six people in America is receiving a Social Security benefit. The majority of our beneficiaries are retired. </a:t>
            </a:r>
          </a:p>
          <a:p>
            <a:pPr lvl="2" eaLnBrk="1" hangingPunct="1">
              <a:spcBef>
                <a:spcPct val="50000"/>
              </a:spcBef>
            </a:pPr>
            <a:r>
              <a:rPr lang="en-US" sz="1300" dirty="0"/>
              <a:t>But Social Security is more than retirement...it is a family protection plan (almost 1/3 of the beneficiaries are disabled, dependants of disabled, or survivors).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C5875591-7534-4D0A-87C9-0821DF1137B7}" type="slidenum">
              <a:rPr lang="en-US" smtClean="0"/>
              <a:pPr/>
              <a:t>6</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287866" y="4378645"/>
            <a:ext cx="5556884" cy="4151944"/>
          </a:xfrm>
          <a:noFill/>
          <a:ln/>
        </p:spPr>
        <p:txBody>
          <a:bodyPr/>
          <a:lstStyle/>
          <a:p>
            <a:pPr lvl="2" eaLnBrk="1" hangingPunct="1">
              <a:spcBef>
                <a:spcPct val="50000"/>
              </a:spcBef>
              <a:buFont typeface="Symbol" pitchFamily="18" charset="2"/>
              <a:buNone/>
            </a:pPr>
            <a:r>
              <a:rPr lang="en-US" sz="1300" dirty="0"/>
              <a:t>Another economic factor that can affect Social Security is the rate of inflation. Social Security will probably be the only source of your retirement income that is tied directly to the Consumer Price Index. This is important information for your pre-retirement planning.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DDFA415-A2A6-40C6-9F10-6588A430B20B}" type="slidenum">
              <a:rPr lang="en-US" smtClean="0"/>
              <a:pPr/>
              <a:t>7</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284684" y="4378645"/>
            <a:ext cx="5558474" cy="4151944"/>
          </a:xfrm>
          <a:noFill/>
          <a:ln/>
        </p:spPr>
        <p:txBody>
          <a:bodyPr/>
          <a:lstStyle/>
          <a:p>
            <a:pPr lvl="2" eaLnBrk="1" hangingPunct="1">
              <a:spcBef>
                <a:spcPct val="50000"/>
              </a:spcBef>
              <a:buFont typeface="Wingdings" pitchFamily="2" charset="2"/>
              <a:buNone/>
            </a:pPr>
            <a:endParaRPr lang="en-US" sz="1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FCB1F51A-B322-4ACD-B9EC-FE25E30B86CB}" type="slidenum">
              <a:rPr lang="en-US" smtClean="0"/>
              <a:pPr/>
              <a:t>8</a:t>
            </a:fld>
            <a:endParaRPr lang="en-US" dirty="0" smtClean="0"/>
          </a:p>
        </p:txBody>
      </p:sp>
      <p:sp>
        <p:nvSpPr>
          <p:cNvPr id="188419"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sz="13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CA8A571-C726-4EB8-B9C2-88D83722294A}" type="slidenum">
              <a:rPr lang="en-US" smtClean="0"/>
              <a:pPr/>
              <a:t>9</a:t>
            </a:fld>
            <a:endParaRPr lang="en-US" dirty="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z="1300" dirty="0"/>
              <a:t>The reduction for early retirement is:</a:t>
            </a:r>
          </a:p>
          <a:p>
            <a:pPr eaLnBrk="1" hangingPunct="1">
              <a:buFontTx/>
              <a:buChar char="•"/>
            </a:pPr>
            <a:r>
              <a:rPr lang="en-US" sz="1300" dirty="0"/>
              <a:t> 20% if you were born before 1938</a:t>
            </a:r>
          </a:p>
          <a:p>
            <a:pPr eaLnBrk="1" hangingPunct="1">
              <a:buFontTx/>
              <a:buChar char="•"/>
            </a:pPr>
            <a:r>
              <a:rPr lang="en-US" sz="1300" dirty="0"/>
              <a:t> 25% if you were born between 1943 and 1954</a:t>
            </a:r>
          </a:p>
          <a:p>
            <a:pPr eaLnBrk="1" hangingPunct="1">
              <a:buFontTx/>
              <a:buChar char="•"/>
            </a:pPr>
            <a:r>
              <a:rPr lang="en-US" sz="1300" dirty="0"/>
              <a:t> 30% if you were born 1960 or later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134C-CE8E-4515-AB92-2219B3C94B28}" type="slidenum">
              <a:rPr lang="en-US" smtClean="0"/>
              <a:t>‹#›</a:t>
            </a:fld>
            <a:endParaRPr lang="en-US"/>
          </a:p>
        </p:txBody>
      </p:sp>
    </p:spTree>
    <p:extLst>
      <p:ext uri="{BB962C8B-B14F-4D97-AF65-F5344CB8AC3E}">
        <p14:creationId xmlns:p14="http://schemas.microsoft.com/office/powerpoint/2010/main" val="371075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134C-CE8E-4515-AB92-2219B3C94B28}" type="slidenum">
              <a:rPr lang="en-US" smtClean="0"/>
              <a:t>‹#›</a:t>
            </a:fld>
            <a:endParaRPr lang="en-US"/>
          </a:p>
        </p:txBody>
      </p:sp>
    </p:spTree>
    <p:extLst>
      <p:ext uri="{BB962C8B-B14F-4D97-AF65-F5344CB8AC3E}">
        <p14:creationId xmlns:p14="http://schemas.microsoft.com/office/powerpoint/2010/main" val="459109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134C-CE8E-4515-AB92-2219B3C94B28}" type="slidenum">
              <a:rPr lang="en-US" smtClean="0"/>
              <a:t>‹#›</a:t>
            </a:fld>
            <a:endParaRPr lang="en-US"/>
          </a:p>
        </p:txBody>
      </p:sp>
    </p:spTree>
    <p:extLst>
      <p:ext uri="{BB962C8B-B14F-4D97-AF65-F5344CB8AC3E}">
        <p14:creationId xmlns:p14="http://schemas.microsoft.com/office/powerpoint/2010/main" val="3199986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134C-CE8E-4515-AB92-2219B3C94B28}" type="slidenum">
              <a:rPr lang="en-US" smtClean="0"/>
              <a:t>‹#›</a:t>
            </a:fld>
            <a:endParaRPr lang="en-US"/>
          </a:p>
        </p:txBody>
      </p:sp>
    </p:spTree>
    <p:extLst>
      <p:ext uri="{BB962C8B-B14F-4D97-AF65-F5344CB8AC3E}">
        <p14:creationId xmlns:p14="http://schemas.microsoft.com/office/powerpoint/2010/main" val="1089561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F134C-CE8E-4515-AB92-2219B3C94B28}" type="slidenum">
              <a:rPr lang="en-US" smtClean="0"/>
              <a:t>‹#›</a:t>
            </a:fld>
            <a:endParaRPr lang="en-US"/>
          </a:p>
        </p:txBody>
      </p:sp>
    </p:spTree>
    <p:extLst>
      <p:ext uri="{BB962C8B-B14F-4D97-AF65-F5344CB8AC3E}">
        <p14:creationId xmlns:p14="http://schemas.microsoft.com/office/powerpoint/2010/main" val="273171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F134C-CE8E-4515-AB92-2219B3C94B28}" type="slidenum">
              <a:rPr lang="en-US" smtClean="0"/>
              <a:t>‹#›</a:t>
            </a:fld>
            <a:endParaRPr lang="en-US"/>
          </a:p>
        </p:txBody>
      </p:sp>
    </p:spTree>
    <p:extLst>
      <p:ext uri="{BB962C8B-B14F-4D97-AF65-F5344CB8AC3E}">
        <p14:creationId xmlns:p14="http://schemas.microsoft.com/office/powerpoint/2010/main" val="36604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F134C-CE8E-4515-AB92-2219B3C94B28}" type="slidenum">
              <a:rPr lang="en-US" smtClean="0"/>
              <a:t>‹#›</a:t>
            </a:fld>
            <a:endParaRPr lang="en-US"/>
          </a:p>
        </p:txBody>
      </p:sp>
    </p:spTree>
    <p:extLst>
      <p:ext uri="{BB962C8B-B14F-4D97-AF65-F5344CB8AC3E}">
        <p14:creationId xmlns:p14="http://schemas.microsoft.com/office/powerpoint/2010/main" val="144180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000066"/>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000066"/>
                </a:solidFill>
                <a:latin typeface="Times New Roman" pitchFamily="18" charset="0"/>
                <a:cs typeface="Times New Roman" pitchFamily="18" charset="0"/>
              </a:defRPr>
            </a:lvl1pPr>
            <a:lvl2pPr>
              <a:defRPr>
                <a:solidFill>
                  <a:srgbClr val="000066"/>
                </a:solidFill>
                <a:latin typeface="Times New Roman" pitchFamily="18" charset="0"/>
                <a:cs typeface="Times New Roman" pitchFamily="18" charset="0"/>
              </a:defRPr>
            </a:lvl2pPr>
            <a:lvl3pPr>
              <a:defRPr>
                <a:solidFill>
                  <a:srgbClr val="000066"/>
                </a:solidFill>
                <a:latin typeface="Times New Roman" pitchFamily="18" charset="0"/>
                <a:cs typeface="Times New Roman" pitchFamily="18" charset="0"/>
              </a:defRPr>
            </a:lvl3pPr>
            <a:lvl4pPr>
              <a:defRPr>
                <a:solidFill>
                  <a:srgbClr val="000066"/>
                </a:solidFill>
                <a:latin typeface="Times New Roman" pitchFamily="18" charset="0"/>
                <a:cs typeface="Times New Roman" pitchFamily="18" charset="0"/>
              </a:defRPr>
            </a:lvl4pPr>
            <a:lvl5pPr>
              <a:defRPr>
                <a:solidFill>
                  <a:srgbClr val="000066"/>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134C-CE8E-4515-AB92-2219B3C94B28}" type="slidenum">
              <a:rPr lang="en-US" smtClean="0"/>
              <a:t>‹#›</a:t>
            </a:fld>
            <a:endParaRPr lang="en-US"/>
          </a:p>
        </p:txBody>
      </p:sp>
    </p:spTree>
    <p:extLst>
      <p:ext uri="{BB962C8B-B14F-4D97-AF65-F5344CB8AC3E}">
        <p14:creationId xmlns:p14="http://schemas.microsoft.com/office/powerpoint/2010/main" val="2686216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134C-CE8E-4515-AB92-2219B3C94B28}" type="slidenum">
              <a:rPr lang="en-US" smtClean="0"/>
              <a:t>‹#›</a:t>
            </a:fld>
            <a:endParaRPr lang="en-US"/>
          </a:p>
        </p:txBody>
      </p:sp>
    </p:spTree>
    <p:extLst>
      <p:ext uri="{BB962C8B-B14F-4D97-AF65-F5344CB8AC3E}">
        <p14:creationId xmlns:p14="http://schemas.microsoft.com/office/powerpoint/2010/main" val="1998978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134C-CE8E-4515-AB92-2219B3C94B28}" type="slidenum">
              <a:rPr lang="en-US" smtClean="0"/>
              <a:t>‹#›</a:t>
            </a:fld>
            <a:endParaRPr lang="en-US"/>
          </a:p>
        </p:txBody>
      </p:sp>
    </p:spTree>
    <p:extLst>
      <p:ext uri="{BB962C8B-B14F-4D97-AF65-F5344CB8AC3E}">
        <p14:creationId xmlns:p14="http://schemas.microsoft.com/office/powerpoint/2010/main" val="681641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134C-CE8E-4515-AB92-2219B3C94B28}" type="slidenum">
              <a:rPr lang="en-US" smtClean="0"/>
              <a:t>‹#›</a:t>
            </a:fld>
            <a:endParaRPr lang="en-US"/>
          </a:p>
        </p:txBody>
      </p:sp>
    </p:spTree>
    <p:extLst>
      <p:ext uri="{BB962C8B-B14F-4D97-AF65-F5344CB8AC3E}">
        <p14:creationId xmlns:p14="http://schemas.microsoft.com/office/powerpoint/2010/main" val="595848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title"/>
          </p:nvPr>
        </p:nvSpPr>
        <p:spPr>
          <a:xfrm>
            <a:off x="914400" y="304800"/>
            <a:ext cx="8229600" cy="1143000"/>
          </a:xfrm>
          <a:prstGeom prst="rect">
            <a:avLst/>
          </a:prstGeom>
        </p:spPr>
        <p:txBody>
          <a:bodyPr/>
          <a:lstStyle>
            <a:lvl1pPr>
              <a:defRPr>
                <a:solidFill>
                  <a:srgbClr val="000066"/>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914400" y="1630362"/>
            <a:ext cx="8229600" cy="4525963"/>
          </a:xfrm>
          <a:prstGeom prst="rect">
            <a:avLst/>
          </a:prstGeom>
        </p:spPr>
        <p:txBody>
          <a:bodyPr/>
          <a:lstStyle>
            <a:lvl1pPr>
              <a:defRPr>
                <a:solidFill>
                  <a:srgbClr val="000066"/>
                </a:solidFill>
                <a:latin typeface="Times New Roman" pitchFamily="18" charset="0"/>
                <a:cs typeface="Times New Roman" pitchFamily="18" charset="0"/>
              </a:defRPr>
            </a:lvl1pPr>
            <a:lvl2pPr>
              <a:defRPr>
                <a:solidFill>
                  <a:srgbClr val="000066"/>
                </a:solidFill>
                <a:latin typeface="Times New Roman" pitchFamily="18" charset="0"/>
                <a:cs typeface="Times New Roman" pitchFamily="18" charset="0"/>
              </a:defRPr>
            </a:lvl2pPr>
            <a:lvl3pPr>
              <a:defRPr>
                <a:solidFill>
                  <a:srgbClr val="000066"/>
                </a:solidFill>
                <a:latin typeface="Times New Roman" pitchFamily="18" charset="0"/>
                <a:cs typeface="Times New Roman" pitchFamily="18" charset="0"/>
              </a:defRPr>
            </a:lvl3pPr>
            <a:lvl4pPr>
              <a:defRPr>
                <a:solidFill>
                  <a:srgbClr val="000066"/>
                </a:solidFill>
                <a:latin typeface="Times New Roman" pitchFamily="18" charset="0"/>
                <a:cs typeface="Times New Roman" pitchFamily="18" charset="0"/>
              </a:defRPr>
            </a:lvl4pPr>
            <a:lvl5pPr>
              <a:defRPr>
                <a:solidFill>
                  <a:srgbClr val="000066"/>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22333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000066"/>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000066"/>
                </a:solidFill>
                <a:latin typeface="Times New Roman" pitchFamily="18" charset="0"/>
                <a:cs typeface="Times New Roman" pitchFamily="18" charset="0"/>
              </a:defRPr>
            </a:lvl1pPr>
            <a:lvl2pPr>
              <a:defRPr>
                <a:solidFill>
                  <a:srgbClr val="000066"/>
                </a:solidFill>
                <a:latin typeface="Times New Roman" pitchFamily="18" charset="0"/>
                <a:cs typeface="Times New Roman" pitchFamily="18" charset="0"/>
              </a:defRPr>
            </a:lvl2pPr>
            <a:lvl3pPr>
              <a:defRPr>
                <a:solidFill>
                  <a:srgbClr val="000066"/>
                </a:solidFill>
                <a:latin typeface="Times New Roman" pitchFamily="18" charset="0"/>
                <a:cs typeface="Times New Roman" pitchFamily="18" charset="0"/>
              </a:defRPr>
            </a:lvl3pPr>
            <a:lvl4pPr>
              <a:defRPr>
                <a:solidFill>
                  <a:srgbClr val="000066"/>
                </a:solidFill>
                <a:latin typeface="Times New Roman" pitchFamily="18" charset="0"/>
                <a:cs typeface="Times New Roman" pitchFamily="18" charset="0"/>
              </a:defRPr>
            </a:lvl4pPr>
            <a:lvl5pPr>
              <a:defRPr>
                <a:solidFill>
                  <a:srgbClr val="000066"/>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077542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39411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2315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6155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976199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130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0637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7708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762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7410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27946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3126030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000066"/>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000066"/>
                </a:solidFill>
                <a:latin typeface="Times New Roman" pitchFamily="18" charset="0"/>
                <a:cs typeface="Times New Roman" pitchFamily="18" charset="0"/>
              </a:defRPr>
            </a:lvl1pPr>
            <a:lvl2pPr>
              <a:defRPr>
                <a:solidFill>
                  <a:srgbClr val="000066"/>
                </a:solidFill>
                <a:latin typeface="Times New Roman" pitchFamily="18" charset="0"/>
                <a:cs typeface="Times New Roman" pitchFamily="18" charset="0"/>
              </a:defRPr>
            </a:lvl2pPr>
            <a:lvl3pPr>
              <a:defRPr>
                <a:solidFill>
                  <a:srgbClr val="000066"/>
                </a:solidFill>
                <a:latin typeface="Times New Roman" pitchFamily="18" charset="0"/>
                <a:cs typeface="Times New Roman" pitchFamily="18" charset="0"/>
              </a:defRPr>
            </a:lvl3pPr>
            <a:lvl4pPr>
              <a:defRPr>
                <a:solidFill>
                  <a:srgbClr val="000066"/>
                </a:solidFill>
                <a:latin typeface="Times New Roman" pitchFamily="18" charset="0"/>
                <a:cs typeface="Times New Roman" pitchFamily="18" charset="0"/>
              </a:defRPr>
            </a:lvl4pPr>
            <a:lvl5pPr>
              <a:defRPr>
                <a:solidFill>
                  <a:srgbClr val="000066"/>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311406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36443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996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5038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48151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455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9723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14436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157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43827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8541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Text Box 10"/>
          <p:cNvSpPr txBox="1">
            <a:spLocks noChangeArrowheads="1"/>
          </p:cNvSpPr>
          <p:nvPr/>
        </p:nvSpPr>
        <p:spPr bwMode="auto">
          <a:xfrm>
            <a:off x="8763000" y="6507163"/>
            <a:ext cx="365125" cy="274637"/>
          </a:xfrm>
          <a:prstGeom prst="rect">
            <a:avLst/>
          </a:prstGeom>
          <a:noFill/>
          <a:ln w="9525" algn="ctr">
            <a:noFill/>
            <a:miter lim="800000"/>
            <a:headEnd/>
            <a:tailEnd/>
          </a:ln>
          <a:effectLst>
            <a:outerShdw dist="28398" dir="12393903" algn="ctr" rotWithShape="0">
              <a:schemeClr val="tx1">
                <a:alpha val="50000"/>
              </a:schemeClr>
            </a:outerShdw>
          </a:effectLst>
        </p:spPr>
        <p:txBody>
          <a:bodyPr>
            <a:spAutoFit/>
          </a:bodyPr>
          <a:lstStyle/>
          <a:p>
            <a:pPr>
              <a:defRPr/>
            </a:pPr>
            <a:endParaRPr lang="en-US" sz="1200" dirty="0"/>
          </a:p>
        </p:txBody>
      </p:sp>
      <p:sp>
        <p:nvSpPr>
          <p:cNvPr id="1035" name="Text Box 11"/>
          <p:cNvSpPr txBox="1">
            <a:spLocks noChangeArrowheads="1"/>
          </p:cNvSpPr>
          <p:nvPr/>
        </p:nvSpPr>
        <p:spPr bwMode="auto">
          <a:xfrm>
            <a:off x="8458200" y="6248400"/>
            <a:ext cx="517525" cy="274638"/>
          </a:xfrm>
          <a:prstGeom prst="rect">
            <a:avLst/>
          </a:prstGeom>
          <a:noFill/>
          <a:ln w="9525" algn="ctr">
            <a:noFill/>
            <a:miter lim="800000"/>
            <a:headEnd/>
            <a:tailEnd/>
          </a:ln>
          <a:effectLst/>
        </p:spPr>
        <p:txBody>
          <a:bodyPr wrap="square">
            <a:spAutoFit/>
          </a:bodyPr>
          <a:lstStyle/>
          <a:p>
            <a:pPr>
              <a:defRPr/>
            </a:pPr>
            <a:fld id="{63B143E4-BBE0-4432-8A60-6A6BE77B1546}" type="slidenum">
              <a:rPr lang="en-US" sz="1200">
                <a:solidFill>
                  <a:srgbClr val="002060"/>
                </a:solidFill>
              </a:rPr>
              <a:pPr>
                <a:defRPr/>
              </a:pPr>
              <a:t>‹#›</a:t>
            </a:fld>
            <a:endParaRPr lang="en-US" sz="1200" dirty="0">
              <a:solidFill>
                <a:srgbClr val="002060"/>
              </a:solidFill>
            </a:endParaRPr>
          </a:p>
        </p:txBody>
      </p:sp>
      <p:sp>
        <p:nvSpPr>
          <p:cNvPr id="1046" name="Line 22"/>
          <p:cNvSpPr>
            <a:spLocks noChangeShapeType="1"/>
          </p:cNvSpPr>
          <p:nvPr/>
        </p:nvSpPr>
        <p:spPr bwMode="auto">
          <a:xfrm rot="5400000">
            <a:off x="-2742406" y="3428206"/>
            <a:ext cx="6858000" cy="1588"/>
          </a:xfrm>
          <a:prstGeom prst="line">
            <a:avLst/>
          </a:prstGeom>
          <a:noFill/>
          <a:ln w="76200" cmpd="tri">
            <a:solidFill>
              <a:srgbClr val="FF2B15"/>
            </a:solidFill>
            <a:round/>
            <a:headEnd/>
            <a:tailEnd/>
          </a:ln>
          <a:effectLst/>
        </p:spPr>
        <p:txBody>
          <a:bodyPr/>
          <a:lstStyle/>
          <a:p>
            <a:pPr>
              <a:defRPr/>
            </a:pPr>
            <a:endParaRPr lang="en-US" dirty="0"/>
          </a:p>
        </p:txBody>
      </p:sp>
      <p:sp>
        <p:nvSpPr>
          <p:cNvPr id="1047" name="Rectangle 23"/>
          <p:cNvSpPr>
            <a:spLocks noChangeArrowheads="1"/>
          </p:cNvSpPr>
          <p:nvPr/>
        </p:nvSpPr>
        <p:spPr bwMode="auto">
          <a:xfrm rot="5400000">
            <a:off x="-3124200" y="3124200"/>
            <a:ext cx="6858000" cy="609600"/>
          </a:xfrm>
          <a:prstGeom prst="rect">
            <a:avLst/>
          </a:prstGeom>
          <a:solidFill>
            <a:srgbClr val="002060"/>
          </a:solidFill>
          <a:ln w="9525">
            <a:noFill/>
            <a:miter lim="800000"/>
            <a:headEnd/>
            <a:tailEnd/>
          </a:ln>
          <a:effectLst/>
        </p:spPr>
        <p:txBody>
          <a:bodyPr wrap="none" anchor="ctr"/>
          <a:lstStyle/>
          <a:p>
            <a:pPr>
              <a:defRPr/>
            </a:pPr>
            <a:endParaRPr lang="en-US" dirty="0"/>
          </a:p>
        </p:txBody>
      </p:sp>
      <p:sp>
        <p:nvSpPr>
          <p:cNvPr id="1048" name="Rectangle 24"/>
          <p:cNvSpPr>
            <a:spLocks noChangeArrowheads="1"/>
          </p:cNvSpPr>
          <p:nvPr/>
        </p:nvSpPr>
        <p:spPr bwMode="auto">
          <a:xfrm>
            <a:off x="609600" y="6667500"/>
            <a:ext cx="8534400" cy="190500"/>
          </a:xfrm>
          <a:prstGeom prst="rect">
            <a:avLst/>
          </a:prstGeom>
          <a:solidFill>
            <a:srgbClr val="FF2B15"/>
          </a:solidFill>
          <a:ln w="9525">
            <a:solidFill>
              <a:srgbClr val="FF2B15"/>
            </a:solidFill>
            <a:miter lim="800000"/>
            <a:headEnd/>
            <a:tailEnd/>
          </a:ln>
          <a:effectLst/>
        </p:spPr>
        <p:txBody>
          <a:bodyPr wrap="none" anchor="ctr"/>
          <a:lstStyle/>
          <a:p>
            <a:pPr>
              <a:defRPr/>
            </a:pPr>
            <a:endParaRPr lang="en-US" dirty="0"/>
          </a:p>
        </p:txBody>
      </p:sp>
      <p:sp>
        <p:nvSpPr>
          <p:cNvPr id="7" name="Line 39"/>
          <p:cNvSpPr>
            <a:spLocks noChangeShapeType="1"/>
          </p:cNvSpPr>
          <p:nvPr userDrawn="1"/>
        </p:nvSpPr>
        <p:spPr bwMode="auto">
          <a:xfrm>
            <a:off x="852714" y="1143000"/>
            <a:ext cx="8137526" cy="0"/>
          </a:xfrm>
          <a:prstGeom prst="line">
            <a:avLst/>
          </a:prstGeom>
          <a:noFill/>
          <a:ln w="57150" cmpd="thinThick">
            <a:solidFill>
              <a:srgbClr val="FF3300"/>
            </a:solidFill>
            <a:round/>
            <a:headEnd/>
            <a:tailEnd/>
          </a:ln>
        </p:spPr>
        <p:txBody>
          <a:bodyPr wrap="square">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F134C-CE8E-4515-AB92-2219B3C94B28}" type="slidenum">
              <a:rPr lang="en-US" smtClean="0"/>
              <a:t>‹#›</a:t>
            </a:fld>
            <a:endParaRPr lang="en-US"/>
          </a:p>
        </p:txBody>
      </p:sp>
    </p:spTree>
    <p:extLst>
      <p:ext uri="{BB962C8B-B14F-4D97-AF65-F5344CB8AC3E}">
        <p14:creationId xmlns:p14="http://schemas.microsoft.com/office/powerpoint/2010/main" val="359635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Text Box 10"/>
          <p:cNvSpPr txBox="1">
            <a:spLocks noChangeArrowheads="1"/>
          </p:cNvSpPr>
          <p:nvPr/>
        </p:nvSpPr>
        <p:spPr bwMode="auto">
          <a:xfrm>
            <a:off x="8763000" y="6507163"/>
            <a:ext cx="365125" cy="274637"/>
          </a:xfrm>
          <a:prstGeom prst="rect">
            <a:avLst/>
          </a:prstGeom>
          <a:noFill/>
          <a:ln w="9525" algn="ctr">
            <a:noFill/>
            <a:miter lim="800000"/>
            <a:headEnd/>
            <a:tailEnd/>
          </a:ln>
          <a:effectLst>
            <a:outerShdw dist="28398" dir="12393903" algn="ctr" rotWithShape="0">
              <a:schemeClr val="tx1">
                <a:alpha val="50000"/>
              </a:schemeClr>
            </a:outerShdw>
          </a:effectLst>
        </p:spPr>
        <p:txBody>
          <a:bodyPr>
            <a:spAutoFit/>
          </a:bodyPr>
          <a:lstStyle/>
          <a:p>
            <a:pPr fontAlgn="auto">
              <a:spcBef>
                <a:spcPts val="0"/>
              </a:spcBef>
              <a:spcAft>
                <a:spcPts val="0"/>
              </a:spcAft>
              <a:defRPr/>
            </a:pPr>
            <a:endParaRPr lang="en-US" sz="1200" b="0" dirty="0">
              <a:solidFill>
                <a:srgbClr val="000000"/>
              </a:solidFill>
              <a:latin typeface="Arial"/>
            </a:endParaRPr>
          </a:p>
        </p:txBody>
      </p:sp>
      <p:sp>
        <p:nvSpPr>
          <p:cNvPr id="1035" name="Text Box 11"/>
          <p:cNvSpPr txBox="1">
            <a:spLocks noChangeArrowheads="1"/>
          </p:cNvSpPr>
          <p:nvPr/>
        </p:nvSpPr>
        <p:spPr bwMode="auto">
          <a:xfrm>
            <a:off x="8610600" y="6248400"/>
            <a:ext cx="365125" cy="274638"/>
          </a:xfrm>
          <a:prstGeom prst="rect">
            <a:avLst/>
          </a:prstGeom>
          <a:noFill/>
          <a:ln w="9525" algn="ctr">
            <a:noFill/>
            <a:miter lim="800000"/>
            <a:headEnd/>
            <a:tailEnd/>
          </a:ln>
          <a:effectLst/>
        </p:spPr>
        <p:txBody>
          <a:bodyPr>
            <a:spAutoFit/>
          </a:bodyPr>
          <a:lstStyle/>
          <a:p>
            <a:pPr fontAlgn="auto">
              <a:spcBef>
                <a:spcPts val="0"/>
              </a:spcBef>
              <a:spcAft>
                <a:spcPts val="0"/>
              </a:spcAft>
              <a:defRPr/>
            </a:pPr>
            <a:fld id="{63B143E4-BBE0-4432-8A60-6A6BE77B1546}" type="slidenum">
              <a:rPr lang="en-US" sz="1200" b="0">
                <a:solidFill>
                  <a:srgbClr val="002060"/>
                </a:solidFill>
                <a:latin typeface="Arial"/>
              </a:rPr>
              <a:pPr fontAlgn="auto">
                <a:spcBef>
                  <a:spcPts val="0"/>
                </a:spcBef>
                <a:spcAft>
                  <a:spcPts val="0"/>
                </a:spcAft>
                <a:defRPr/>
              </a:pPr>
              <a:t>‹#›</a:t>
            </a:fld>
            <a:endParaRPr lang="en-US" sz="1200" b="0" dirty="0">
              <a:solidFill>
                <a:srgbClr val="002060"/>
              </a:solidFill>
              <a:latin typeface="Arial"/>
            </a:endParaRPr>
          </a:p>
        </p:txBody>
      </p:sp>
      <p:sp>
        <p:nvSpPr>
          <p:cNvPr id="1046" name="Line 22"/>
          <p:cNvSpPr>
            <a:spLocks noChangeShapeType="1"/>
          </p:cNvSpPr>
          <p:nvPr/>
        </p:nvSpPr>
        <p:spPr bwMode="auto">
          <a:xfrm rot="5400000">
            <a:off x="-2742406" y="3428206"/>
            <a:ext cx="6858000" cy="1588"/>
          </a:xfrm>
          <a:prstGeom prst="line">
            <a:avLst/>
          </a:prstGeom>
          <a:noFill/>
          <a:ln w="76200" cmpd="tri">
            <a:solidFill>
              <a:srgbClr val="FF2B15"/>
            </a:solidFill>
            <a:round/>
            <a:headEnd/>
            <a:tailEnd/>
          </a:ln>
          <a:effectLst/>
        </p:spPr>
        <p:txBody>
          <a:bodyPr/>
          <a:lstStyle/>
          <a:p>
            <a:pPr fontAlgn="auto">
              <a:spcBef>
                <a:spcPts val="0"/>
              </a:spcBef>
              <a:spcAft>
                <a:spcPts val="0"/>
              </a:spcAft>
              <a:defRPr/>
            </a:pPr>
            <a:endParaRPr lang="en-US" sz="1800" b="0" dirty="0">
              <a:solidFill>
                <a:srgbClr val="000000"/>
              </a:solidFill>
              <a:latin typeface="Arial"/>
            </a:endParaRPr>
          </a:p>
        </p:txBody>
      </p:sp>
      <p:sp>
        <p:nvSpPr>
          <p:cNvPr id="1047" name="Rectangle 23"/>
          <p:cNvSpPr>
            <a:spLocks noChangeArrowheads="1"/>
          </p:cNvSpPr>
          <p:nvPr/>
        </p:nvSpPr>
        <p:spPr bwMode="auto">
          <a:xfrm rot="5400000">
            <a:off x="-3124200" y="3124200"/>
            <a:ext cx="6858000" cy="609600"/>
          </a:xfrm>
          <a:prstGeom prst="rect">
            <a:avLst/>
          </a:prstGeom>
          <a:solidFill>
            <a:srgbClr val="002060"/>
          </a:solidFill>
          <a:ln w="9525">
            <a:noFill/>
            <a:miter lim="800000"/>
            <a:headEnd/>
            <a:tailEnd/>
          </a:ln>
          <a:effectLst/>
        </p:spPr>
        <p:txBody>
          <a:bodyPr wrap="none" anchor="ctr"/>
          <a:lstStyle/>
          <a:p>
            <a:pPr fontAlgn="auto">
              <a:spcBef>
                <a:spcPts val="0"/>
              </a:spcBef>
              <a:spcAft>
                <a:spcPts val="0"/>
              </a:spcAft>
              <a:defRPr/>
            </a:pPr>
            <a:endParaRPr lang="en-US" sz="1800" b="0" dirty="0">
              <a:solidFill>
                <a:srgbClr val="000000"/>
              </a:solidFill>
              <a:latin typeface="Arial"/>
            </a:endParaRPr>
          </a:p>
        </p:txBody>
      </p:sp>
      <p:sp>
        <p:nvSpPr>
          <p:cNvPr id="1048" name="Rectangle 24"/>
          <p:cNvSpPr>
            <a:spLocks noChangeArrowheads="1"/>
          </p:cNvSpPr>
          <p:nvPr/>
        </p:nvSpPr>
        <p:spPr bwMode="auto">
          <a:xfrm>
            <a:off x="609600" y="6667500"/>
            <a:ext cx="8534400" cy="190500"/>
          </a:xfrm>
          <a:prstGeom prst="rect">
            <a:avLst/>
          </a:prstGeom>
          <a:solidFill>
            <a:srgbClr val="FF2B15"/>
          </a:solidFill>
          <a:ln w="9525">
            <a:solidFill>
              <a:srgbClr val="FF2B15"/>
            </a:solidFill>
            <a:miter lim="800000"/>
            <a:headEnd/>
            <a:tailEnd/>
          </a:ln>
          <a:effectLst/>
        </p:spPr>
        <p:txBody>
          <a:bodyPr wrap="none" anchor="ctr"/>
          <a:lstStyle/>
          <a:p>
            <a:pPr fontAlgn="auto">
              <a:spcBef>
                <a:spcPts val="0"/>
              </a:spcBef>
              <a:spcAft>
                <a:spcPts val="0"/>
              </a:spcAft>
              <a:defRPr/>
            </a:pPr>
            <a:endParaRPr lang="en-US" sz="1800" b="0" dirty="0">
              <a:solidFill>
                <a:srgbClr val="000000"/>
              </a:solidFill>
              <a:latin typeface="Arial"/>
            </a:endParaRPr>
          </a:p>
        </p:txBody>
      </p:sp>
      <p:sp>
        <p:nvSpPr>
          <p:cNvPr id="7" name="Line 39"/>
          <p:cNvSpPr>
            <a:spLocks noChangeShapeType="1"/>
          </p:cNvSpPr>
          <p:nvPr/>
        </p:nvSpPr>
        <p:spPr bwMode="auto">
          <a:xfrm>
            <a:off x="852714" y="1143000"/>
            <a:ext cx="8137526" cy="0"/>
          </a:xfrm>
          <a:prstGeom prst="line">
            <a:avLst/>
          </a:prstGeom>
          <a:noFill/>
          <a:ln w="57150" cmpd="thinThick">
            <a:solidFill>
              <a:srgbClr val="FF3300"/>
            </a:solidFill>
            <a:round/>
            <a:headEnd/>
            <a:tailEnd/>
          </a:ln>
        </p:spPr>
        <p:txBody>
          <a:bodyPr wrap="square">
            <a:spAutoFit/>
          </a:bodyPr>
          <a:lstStyle/>
          <a:p>
            <a:pPr fontAlgn="auto">
              <a:spcBef>
                <a:spcPts val="0"/>
              </a:spcBef>
              <a:spcAft>
                <a:spcPts val="0"/>
              </a:spcAft>
            </a:pPr>
            <a:endParaRPr lang="en-US" sz="1800" b="0" dirty="0">
              <a:solidFill>
                <a:srgbClr val="000000"/>
              </a:solidFill>
              <a:latin typeface="Arial"/>
            </a:endParaRPr>
          </a:p>
        </p:txBody>
      </p:sp>
    </p:spTree>
    <p:extLst>
      <p:ext uri="{BB962C8B-B14F-4D97-AF65-F5344CB8AC3E}">
        <p14:creationId xmlns:p14="http://schemas.microsoft.com/office/powerpoint/2010/main" val="31476303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Text Box 10"/>
          <p:cNvSpPr txBox="1">
            <a:spLocks noChangeArrowheads="1"/>
          </p:cNvSpPr>
          <p:nvPr/>
        </p:nvSpPr>
        <p:spPr bwMode="auto">
          <a:xfrm>
            <a:off x="8763000" y="6507163"/>
            <a:ext cx="365125" cy="274637"/>
          </a:xfrm>
          <a:prstGeom prst="rect">
            <a:avLst/>
          </a:prstGeom>
          <a:noFill/>
          <a:ln w="9525" algn="ctr">
            <a:noFill/>
            <a:miter lim="800000"/>
            <a:headEnd/>
            <a:tailEnd/>
          </a:ln>
          <a:effectLst>
            <a:outerShdw dist="28398" dir="12393903" algn="ctr" rotWithShape="0">
              <a:schemeClr val="tx1">
                <a:alpha val="50000"/>
              </a:schemeClr>
            </a:outerShdw>
          </a:effectLst>
        </p:spPr>
        <p:txBody>
          <a:bodyPr>
            <a:spAutoFit/>
          </a:bodyPr>
          <a:lstStyle/>
          <a:p>
            <a:pPr>
              <a:defRPr/>
            </a:pPr>
            <a:endParaRPr lang="en-US" sz="1200" dirty="0"/>
          </a:p>
        </p:txBody>
      </p:sp>
      <p:sp>
        <p:nvSpPr>
          <p:cNvPr id="1035" name="Text Box 11"/>
          <p:cNvSpPr txBox="1">
            <a:spLocks noChangeArrowheads="1"/>
          </p:cNvSpPr>
          <p:nvPr/>
        </p:nvSpPr>
        <p:spPr bwMode="auto">
          <a:xfrm>
            <a:off x="8610600" y="6248400"/>
            <a:ext cx="365125" cy="274638"/>
          </a:xfrm>
          <a:prstGeom prst="rect">
            <a:avLst/>
          </a:prstGeom>
          <a:noFill/>
          <a:ln w="9525" algn="ctr">
            <a:noFill/>
            <a:miter lim="800000"/>
            <a:headEnd/>
            <a:tailEnd/>
          </a:ln>
          <a:effectLst/>
        </p:spPr>
        <p:txBody>
          <a:bodyPr>
            <a:spAutoFit/>
          </a:bodyPr>
          <a:lstStyle/>
          <a:p>
            <a:pPr>
              <a:defRPr/>
            </a:pPr>
            <a:fld id="{63B143E4-BBE0-4432-8A60-6A6BE77B1546}" type="slidenum">
              <a:rPr lang="en-US" sz="1200">
                <a:solidFill>
                  <a:srgbClr val="002060"/>
                </a:solidFill>
              </a:rPr>
              <a:pPr>
                <a:defRPr/>
              </a:pPr>
              <a:t>‹#›</a:t>
            </a:fld>
            <a:endParaRPr lang="en-US" sz="1200" dirty="0">
              <a:solidFill>
                <a:srgbClr val="002060"/>
              </a:solidFill>
            </a:endParaRPr>
          </a:p>
        </p:txBody>
      </p:sp>
      <p:sp>
        <p:nvSpPr>
          <p:cNvPr id="1046" name="Line 22"/>
          <p:cNvSpPr>
            <a:spLocks noChangeShapeType="1"/>
          </p:cNvSpPr>
          <p:nvPr/>
        </p:nvSpPr>
        <p:spPr bwMode="auto">
          <a:xfrm rot="5400000">
            <a:off x="-2742406" y="3428206"/>
            <a:ext cx="6858000" cy="1588"/>
          </a:xfrm>
          <a:prstGeom prst="line">
            <a:avLst/>
          </a:prstGeom>
          <a:noFill/>
          <a:ln w="76200" cmpd="tri">
            <a:solidFill>
              <a:srgbClr val="FF2B15"/>
            </a:solidFill>
            <a:round/>
            <a:headEnd/>
            <a:tailEnd/>
          </a:ln>
          <a:effectLst/>
        </p:spPr>
        <p:txBody>
          <a:bodyPr/>
          <a:lstStyle/>
          <a:p>
            <a:pPr>
              <a:defRPr/>
            </a:pPr>
            <a:endParaRPr lang="en-US" dirty="0"/>
          </a:p>
        </p:txBody>
      </p:sp>
      <p:sp>
        <p:nvSpPr>
          <p:cNvPr id="1047" name="Rectangle 23"/>
          <p:cNvSpPr>
            <a:spLocks noChangeArrowheads="1"/>
          </p:cNvSpPr>
          <p:nvPr/>
        </p:nvSpPr>
        <p:spPr bwMode="auto">
          <a:xfrm rot="5400000">
            <a:off x="-3124200" y="3124200"/>
            <a:ext cx="6858000" cy="609600"/>
          </a:xfrm>
          <a:prstGeom prst="rect">
            <a:avLst/>
          </a:prstGeom>
          <a:solidFill>
            <a:srgbClr val="002060"/>
          </a:solidFill>
          <a:ln w="9525">
            <a:noFill/>
            <a:miter lim="800000"/>
            <a:headEnd/>
            <a:tailEnd/>
          </a:ln>
          <a:effectLst/>
        </p:spPr>
        <p:txBody>
          <a:bodyPr wrap="none" anchor="ctr"/>
          <a:lstStyle/>
          <a:p>
            <a:pPr>
              <a:defRPr/>
            </a:pPr>
            <a:endParaRPr lang="en-US" dirty="0"/>
          </a:p>
        </p:txBody>
      </p:sp>
      <p:sp>
        <p:nvSpPr>
          <p:cNvPr id="1048" name="Rectangle 24"/>
          <p:cNvSpPr>
            <a:spLocks noChangeArrowheads="1"/>
          </p:cNvSpPr>
          <p:nvPr/>
        </p:nvSpPr>
        <p:spPr bwMode="auto">
          <a:xfrm>
            <a:off x="609600" y="6667500"/>
            <a:ext cx="8534400" cy="190500"/>
          </a:xfrm>
          <a:prstGeom prst="rect">
            <a:avLst/>
          </a:prstGeom>
          <a:solidFill>
            <a:srgbClr val="FF2B15"/>
          </a:solidFill>
          <a:ln w="9525">
            <a:solidFill>
              <a:srgbClr val="FF2B15"/>
            </a:solidFill>
            <a:miter lim="800000"/>
            <a:headEnd/>
            <a:tailEnd/>
          </a:ln>
          <a:effectLst/>
        </p:spPr>
        <p:txBody>
          <a:bodyPr wrap="none" anchor="ctr"/>
          <a:lstStyle/>
          <a:p>
            <a:pPr>
              <a:defRPr/>
            </a:pPr>
            <a:endParaRPr lang="en-US" dirty="0"/>
          </a:p>
        </p:txBody>
      </p:sp>
      <p:sp>
        <p:nvSpPr>
          <p:cNvPr id="7" name="Line 39"/>
          <p:cNvSpPr>
            <a:spLocks noChangeShapeType="1"/>
          </p:cNvSpPr>
          <p:nvPr userDrawn="1"/>
        </p:nvSpPr>
        <p:spPr bwMode="auto">
          <a:xfrm>
            <a:off x="852714" y="1143000"/>
            <a:ext cx="8137526" cy="0"/>
          </a:xfrm>
          <a:prstGeom prst="line">
            <a:avLst/>
          </a:prstGeom>
          <a:noFill/>
          <a:ln w="57150" cmpd="thinThick">
            <a:solidFill>
              <a:srgbClr val="FF3300"/>
            </a:solidFill>
            <a:round/>
            <a:headEnd/>
            <a:tailEnd/>
          </a:ln>
        </p:spPr>
        <p:txBody>
          <a:bodyPr wrap="square">
            <a:spAutoFit/>
          </a:bodyPr>
          <a:lstStyle/>
          <a:p>
            <a:endParaRPr lang="en-US" dirty="0"/>
          </a:p>
        </p:txBody>
      </p:sp>
    </p:spTree>
    <p:extLst>
      <p:ext uri="{BB962C8B-B14F-4D97-AF65-F5344CB8AC3E}">
        <p14:creationId xmlns:p14="http://schemas.microsoft.com/office/powerpoint/2010/main" val="398296232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37.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793" y="304800"/>
            <a:ext cx="9144000" cy="7014882"/>
          </a:xfrm>
          <a:prstGeom prst="rect">
            <a:avLst/>
          </a:prstGeom>
        </p:spPr>
      </p:pic>
      <p:sp>
        <p:nvSpPr>
          <p:cNvPr id="7172" name="Text Box 20"/>
          <p:cNvSpPr txBox="1">
            <a:spLocks noChangeArrowheads="1"/>
          </p:cNvSpPr>
          <p:nvPr/>
        </p:nvSpPr>
        <p:spPr bwMode="auto">
          <a:xfrm>
            <a:off x="-762000" y="304800"/>
            <a:ext cx="10615979" cy="1569660"/>
          </a:xfrm>
          <a:prstGeom prst="rect">
            <a:avLst/>
          </a:prstGeom>
          <a:noFill/>
          <a:ln w="9525">
            <a:noFill/>
            <a:miter lim="800000"/>
            <a:headEnd/>
            <a:tailEnd/>
          </a:ln>
        </p:spPr>
        <p:txBody>
          <a:bodyPr wrap="square">
            <a:spAutoFit/>
          </a:bodyPr>
          <a:lstStyle/>
          <a:p>
            <a:pPr algn="ctr">
              <a:spcBef>
                <a:spcPct val="50000"/>
              </a:spcBef>
            </a:pPr>
            <a:r>
              <a:rPr lang="en-US" sz="9600" b="0" dirty="0">
                <a:solidFill>
                  <a:srgbClr val="002060"/>
                </a:solidFill>
                <a:cs typeface="Times New Roman" pitchFamily="18" charset="0"/>
              </a:rPr>
              <a:t>Social </a:t>
            </a:r>
            <a:r>
              <a:rPr lang="en-US" sz="9600" b="0" dirty="0" smtClean="0">
                <a:solidFill>
                  <a:srgbClr val="002060"/>
                </a:solidFill>
                <a:cs typeface="Times New Roman" pitchFamily="18" charset="0"/>
              </a:rPr>
              <a:t>Security</a:t>
            </a:r>
            <a:endParaRPr lang="en-US" sz="9600" b="0" dirty="0">
              <a:solidFill>
                <a:srgbClr val="002060"/>
              </a:solidFill>
              <a:cs typeface="Times New Roman" pitchFamily="18" charset="0"/>
            </a:endParaRPr>
          </a:p>
        </p:txBody>
      </p:sp>
      <p:sp>
        <p:nvSpPr>
          <p:cNvPr id="7174" name="Text Box 23"/>
          <p:cNvSpPr txBox="1">
            <a:spLocks noChangeArrowheads="1"/>
          </p:cNvSpPr>
          <p:nvPr/>
        </p:nvSpPr>
        <p:spPr bwMode="auto">
          <a:xfrm>
            <a:off x="-23586" y="1524000"/>
            <a:ext cx="9167586" cy="646331"/>
          </a:xfrm>
          <a:prstGeom prst="rect">
            <a:avLst/>
          </a:prstGeom>
          <a:noFill/>
          <a:ln w="9525" algn="ctr">
            <a:noFill/>
            <a:miter lim="800000"/>
            <a:headEnd/>
            <a:tailEnd/>
          </a:ln>
        </p:spPr>
        <p:txBody>
          <a:bodyPr wrap="square">
            <a:spAutoFit/>
          </a:bodyPr>
          <a:lstStyle/>
          <a:p>
            <a:pPr algn="ctr">
              <a:spcBef>
                <a:spcPct val="50000"/>
              </a:spcBef>
            </a:pPr>
            <a:r>
              <a:rPr lang="en-US" sz="3600" dirty="0">
                <a:solidFill>
                  <a:srgbClr val="FF3300"/>
                </a:solidFill>
                <a:cs typeface="Times New Roman" pitchFamily="18" charset="0"/>
              </a:rPr>
              <a:t>www.socialsecurity.gov</a:t>
            </a:r>
            <a:endParaRPr lang="en-US" sz="4000" dirty="0">
              <a:solidFill>
                <a:srgbClr val="FF3300"/>
              </a:solidFill>
              <a:cs typeface="Times New Roman" pitchFamily="18" charset="0"/>
            </a:endParaRPr>
          </a:p>
        </p:txBody>
      </p:sp>
      <p:sp>
        <p:nvSpPr>
          <p:cNvPr id="5" name="Text Box 23"/>
          <p:cNvSpPr txBox="1">
            <a:spLocks noChangeArrowheads="1"/>
          </p:cNvSpPr>
          <p:nvPr/>
        </p:nvSpPr>
        <p:spPr bwMode="auto">
          <a:xfrm>
            <a:off x="-23586" y="2199901"/>
            <a:ext cx="9167586" cy="1200329"/>
          </a:xfrm>
          <a:prstGeom prst="rect">
            <a:avLst/>
          </a:prstGeom>
          <a:noFill/>
          <a:ln w="9525" algn="ctr">
            <a:noFill/>
            <a:miter lim="800000"/>
            <a:headEnd/>
            <a:tailEnd/>
          </a:ln>
        </p:spPr>
        <p:txBody>
          <a:bodyPr wrap="square">
            <a:spAutoFit/>
          </a:bodyPr>
          <a:lstStyle/>
          <a:p>
            <a:pPr algn="ctr">
              <a:spcBef>
                <a:spcPct val="50000"/>
              </a:spcBef>
            </a:pPr>
            <a:r>
              <a:rPr lang="en-US" sz="3600" dirty="0" smtClean="0">
                <a:solidFill>
                  <a:schemeClr val="accent2"/>
                </a:solidFill>
                <a:cs typeface="Times New Roman" pitchFamily="18" charset="0"/>
              </a:rPr>
              <a:t>Southern Fairfield County Retired Teachers Association </a:t>
            </a:r>
            <a:endParaRPr lang="en-US" sz="4000" dirty="0">
              <a:solidFill>
                <a:schemeClr val="accent2"/>
              </a:solidFill>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p:cNvSpPr txBox="1">
            <a:spLocks noChangeArrowheads="1"/>
          </p:cNvSpPr>
          <p:nvPr/>
        </p:nvSpPr>
        <p:spPr bwMode="auto">
          <a:xfrm>
            <a:off x="685800" y="63500"/>
            <a:ext cx="8458200" cy="1079500"/>
          </a:xfrm>
          <a:prstGeom prst="rect">
            <a:avLst/>
          </a:prstGeom>
          <a:noFill/>
          <a:ln w="9525">
            <a:noFill/>
            <a:miter lim="800000"/>
            <a:headEnd/>
            <a:tailEnd/>
          </a:ln>
        </p:spPr>
        <p:txBody>
          <a:bodyPr>
            <a:spAutoFit/>
          </a:bodyPr>
          <a:lstStyle/>
          <a:p>
            <a:pPr algn="ctr">
              <a:lnSpc>
                <a:spcPct val="90000"/>
              </a:lnSpc>
            </a:pPr>
            <a:r>
              <a:rPr lang="en-US" sz="3600" dirty="0">
                <a:solidFill>
                  <a:srgbClr val="002060"/>
                </a:solidFill>
              </a:rPr>
              <a:t>In Addition to the Retiree,</a:t>
            </a:r>
          </a:p>
          <a:p>
            <a:pPr algn="ctr">
              <a:lnSpc>
                <a:spcPct val="90000"/>
              </a:lnSpc>
            </a:pPr>
            <a:r>
              <a:rPr lang="en-US" sz="3600" dirty="0">
                <a:solidFill>
                  <a:srgbClr val="002060"/>
                </a:solidFill>
              </a:rPr>
              <a:t>Who Else Can Get Benefits?</a:t>
            </a:r>
          </a:p>
        </p:txBody>
      </p:sp>
      <p:sp>
        <p:nvSpPr>
          <p:cNvPr id="24579" name="Text Box 14"/>
          <p:cNvSpPr txBox="1">
            <a:spLocks noChangeArrowheads="1"/>
          </p:cNvSpPr>
          <p:nvPr/>
        </p:nvSpPr>
        <p:spPr bwMode="auto">
          <a:xfrm>
            <a:off x="914400" y="1648802"/>
            <a:ext cx="8305800" cy="5742598"/>
          </a:xfrm>
          <a:prstGeom prst="rect">
            <a:avLst/>
          </a:prstGeom>
          <a:noFill/>
          <a:ln w="9525">
            <a:noFill/>
            <a:miter lim="800000"/>
            <a:headEnd/>
            <a:tailEnd/>
          </a:ln>
        </p:spPr>
        <p:txBody>
          <a:bodyPr>
            <a:spAutoFit/>
          </a:bodyPr>
          <a:lstStyle/>
          <a:p>
            <a:pPr indent="-457200">
              <a:buClr>
                <a:srgbClr val="FF3300"/>
              </a:buClr>
              <a:buFont typeface="Wingdings" pitchFamily="2" charset="2"/>
              <a:buNone/>
            </a:pPr>
            <a:r>
              <a:rPr lang="en-US" sz="3600" u="sng" dirty="0">
                <a:solidFill>
                  <a:srgbClr val="002060"/>
                </a:solidFill>
              </a:rPr>
              <a:t>Your Child</a:t>
            </a:r>
            <a:r>
              <a:rPr lang="en-US" dirty="0">
                <a:solidFill>
                  <a:srgbClr val="002060"/>
                </a:solidFill>
              </a:rPr>
              <a:t> </a:t>
            </a:r>
          </a:p>
          <a:p>
            <a:pPr indent="-457200">
              <a:lnSpc>
                <a:spcPts val="2500"/>
              </a:lnSpc>
              <a:spcBef>
                <a:spcPct val="50000"/>
              </a:spcBef>
              <a:buClr>
                <a:srgbClr val="FF3300"/>
              </a:buClr>
              <a:buFont typeface="Wingdings" pitchFamily="2" charset="2"/>
              <a:buChar char="Ø"/>
            </a:pPr>
            <a:r>
              <a:rPr lang="en-US" dirty="0">
                <a:solidFill>
                  <a:srgbClr val="002060"/>
                </a:solidFill>
              </a:rPr>
              <a:t>Not married under 18</a:t>
            </a:r>
          </a:p>
          <a:p>
            <a:pPr indent="-457200">
              <a:lnSpc>
                <a:spcPts val="2500"/>
              </a:lnSpc>
              <a:buClr>
                <a:srgbClr val="BD010A"/>
              </a:buClr>
              <a:buFont typeface="Wingdings" pitchFamily="2" charset="2"/>
              <a:buNone/>
            </a:pPr>
            <a:r>
              <a:rPr lang="en-US" b="0" dirty="0">
                <a:solidFill>
                  <a:srgbClr val="002060"/>
                </a:solidFill>
              </a:rPr>
              <a:t>      (under 19 if still in high school)</a:t>
            </a:r>
            <a:br>
              <a:rPr lang="en-US" b="0" dirty="0">
                <a:solidFill>
                  <a:srgbClr val="002060"/>
                </a:solidFill>
              </a:rPr>
            </a:br>
            <a:endParaRPr lang="en-US" b="0" dirty="0">
              <a:solidFill>
                <a:srgbClr val="002060"/>
              </a:solidFill>
            </a:endParaRPr>
          </a:p>
          <a:p>
            <a:pPr marL="457200" indent="-457200">
              <a:lnSpc>
                <a:spcPts val="2500"/>
              </a:lnSpc>
              <a:buClr>
                <a:srgbClr val="FF3300"/>
              </a:buClr>
              <a:buFont typeface="Wingdings" pitchFamily="2" charset="2"/>
              <a:buChar char="Ø"/>
            </a:pPr>
            <a:r>
              <a:rPr lang="en-US" dirty="0" smtClean="0">
                <a:solidFill>
                  <a:srgbClr val="002060"/>
                </a:solidFill>
              </a:rPr>
              <a:t>Not </a:t>
            </a:r>
            <a:r>
              <a:rPr lang="en-US" dirty="0">
                <a:solidFill>
                  <a:srgbClr val="002060"/>
                </a:solidFill>
              </a:rPr>
              <a:t>married and </a:t>
            </a:r>
            <a:r>
              <a:rPr lang="en-US" dirty="0" smtClean="0">
                <a:solidFill>
                  <a:srgbClr val="002060"/>
                </a:solidFill>
              </a:rPr>
              <a:t>disabled</a:t>
            </a:r>
            <a:br>
              <a:rPr lang="en-US" dirty="0" smtClean="0">
                <a:solidFill>
                  <a:srgbClr val="002060"/>
                </a:solidFill>
              </a:rPr>
            </a:br>
            <a:r>
              <a:rPr lang="en-US" dirty="0" smtClean="0">
                <a:solidFill>
                  <a:srgbClr val="002060"/>
                </a:solidFill>
              </a:rPr>
              <a:t>before </a:t>
            </a:r>
            <a:r>
              <a:rPr lang="en-US" dirty="0">
                <a:solidFill>
                  <a:srgbClr val="002060"/>
                </a:solidFill>
              </a:rPr>
              <a:t>age 22</a:t>
            </a:r>
          </a:p>
          <a:p>
            <a:pPr indent="-457200">
              <a:lnSpc>
                <a:spcPts val="2880"/>
              </a:lnSpc>
            </a:pPr>
            <a:r>
              <a:rPr lang="en-US" sz="3600" u="sng" dirty="0">
                <a:solidFill>
                  <a:srgbClr val="002060"/>
                </a:solidFill>
              </a:rPr>
              <a:t/>
            </a:r>
            <a:br>
              <a:rPr lang="en-US" sz="3600" u="sng" dirty="0">
                <a:solidFill>
                  <a:srgbClr val="002060"/>
                </a:solidFill>
              </a:rPr>
            </a:br>
            <a:r>
              <a:rPr lang="en-US" sz="3600" u="sng" dirty="0">
                <a:solidFill>
                  <a:srgbClr val="002060"/>
                </a:solidFill>
              </a:rPr>
              <a:t>Your Spouse </a:t>
            </a:r>
            <a:r>
              <a:rPr lang="en-US" u="sng" dirty="0">
                <a:solidFill>
                  <a:srgbClr val="002060"/>
                </a:solidFill>
              </a:rPr>
              <a:t/>
            </a:r>
            <a:br>
              <a:rPr lang="en-US" u="sng" dirty="0">
                <a:solidFill>
                  <a:srgbClr val="002060"/>
                </a:solidFill>
              </a:rPr>
            </a:br>
            <a:endParaRPr lang="en-US" u="sng" dirty="0">
              <a:solidFill>
                <a:srgbClr val="002060"/>
              </a:solidFill>
            </a:endParaRPr>
          </a:p>
          <a:p>
            <a:pPr indent="-457200">
              <a:lnSpc>
                <a:spcPts val="2500"/>
              </a:lnSpc>
              <a:buClr>
                <a:srgbClr val="FF0000"/>
              </a:buClr>
              <a:buFont typeface="Wingdings" pitchFamily="2" charset="2"/>
              <a:buChar char="Ø"/>
            </a:pPr>
            <a:r>
              <a:rPr lang="en-US" dirty="0">
                <a:solidFill>
                  <a:srgbClr val="002060"/>
                </a:solidFill>
              </a:rPr>
              <a:t>Age 62 or older</a:t>
            </a:r>
            <a:br>
              <a:rPr lang="en-US" dirty="0">
                <a:solidFill>
                  <a:srgbClr val="002060"/>
                </a:solidFill>
              </a:rPr>
            </a:br>
            <a:r>
              <a:rPr lang="en-US" dirty="0">
                <a:solidFill>
                  <a:srgbClr val="002060"/>
                </a:solidFill>
              </a:rPr>
              <a:t> </a:t>
            </a:r>
            <a:endParaRPr lang="en-US" sz="800" dirty="0">
              <a:solidFill>
                <a:srgbClr val="002060"/>
              </a:solidFill>
            </a:endParaRPr>
          </a:p>
          <a:p>
            <a:pPr indent="-457200">
              <a:lnSpc>
                <a:spcPts val="2500"/>
              </a:lnSpc>
              <a:buClr>
                <a:srgbClr val="FF0000"/>
              </a:buClr>
              <a:buFont typeface="Wingdings" pitchFamily="2" charset="2"/>
              <a:buChar char="Ø"/>
            </a:pPr>
            <a:r>
              <a:rPr lang="en-US" dirty="0">
                <a:solidFill>
                  <a:srgbClr val="002060"/>
                </a:solidFill>
              </a:rPr>
              <a:t>At any age, if caring for a child under age 16 or disabled</a:t>
            </a:r>
          </a:p>
          <a:p>
            <a:pPr indent="-457200">
              <a:buClr>
                <a:srgbClr val="FF3300"/>
              </a:buClr>
            </a:pPr>
            <a:endParaRPr lang="en-US" dirty="0">
              <a:solidFill>
                <a:srgbClr val="002060"/>
              </a:solidFill>
            </a:endParaRPr>
          </a:p>
          <a:p>
            <a:pPr indent="-457200"/>
            <a:r>
              <a:rPr lang="en-US" sz="2800" u="sng" dirty="0">
                <a:solidFill>
                  <a:srgbClr val="002060"/>
                </a:solidFill>
              </a:rPr>
              <a:t/>
            </a:r>
            <a:br>
              <a:rPr lang="en-US" sz="2800" u="sng" dirty="0">
                <a:solidFill>
                  <a:srgbClr val="002060"/>
                </a:solidFill>
              </a:rPr>
            </a:br>
            <a:endParaRPr lang="en-US" sz="2800" dirty="0">
              <a:solidFill>
                <a:srgbClr val="002060"/>
              </a:solidFill>
            </a:endParaRPr>
          </a:p>
        </p:txBody>
      </p:sp>
      <p:pic>
        <p:nvPicPr>
          <p:cNvPr id="24582" name="Picture 6" descr="C:\Documents and Settings\658131\Desktop\Pictures to Use\poster ppics\9249259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1524000"/>
            <a:ext cx="2687532" cy="4045075"/>
          </a:xfrm>
          <a:prstGeom prst="rect">
            <a:avLst/>
          </a:prstGeom>
          <a:ln w="38100">
            <a:solidFill>
              <a:schemeClr val="bg1">
                <a:lumMod val="85000"/>
              </a:schemeClr>
            </a:solidFill>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7"/>
          <p:cNvSpPr txBox="1">
            <a:spLocks noChangeArrowheads="1"/>
          </p:cNvSpPr>
          <p:nvPr/>
        </p:nvSpPr>
        <p:spPr bwMode="auto">
          <a:xfrm>
            <a:off x="685800" y="63500"/>
            <a:ext cx="8458200" cy="1079500"/>
          </a:xfrm>
          <a:prstGeom prst="rect">
            <a:avLst/>
          </a:prstGeom>
          <a:noFill/>
          <a:ln w="9525">
            <a:noFill/>
            <a:miter lim="800000"/>
            <a:headEnd/>
            <a:tailEnd/>
          </a:ln>
        </p:spPr>
        <p:txBody>
          <a:bodyPr>
            <a:spAutoFit/>
          </a:bodyPr>
          <a:lstStyle/>
          <a:p>
            <a:pPr algn="ctr">
              <a:lnSpc>
                <a:spcPct val="90000"/>
              </a:lnSpc>
            </a:pPr>
            <a:r>
              <a:rPr lang="en-US" sz="3600" dirty="0">
                <a:solidFill>
                  <a:srgbClr val="002060"/>
                </a:solidFill>
              </a:rPr>
              <a:t>In Addition to the Retiree,</a:t>
            </a:r>
          </a:p>
          <a:p>
            <a:pPr algn="ctr">
              <a:lnSpc>
                <a:spcPct val="90000"/>
              </a:lnSpc>
            </a:pPr>
            <a:r>
              <a:rPr lang="en-US" sz="3600" dirty="0">
                <a:solidFill>
                  <a:srgbClr val="002060"/>
                </a:solidFill>
              </a:rPr>
              <a:t>Who Else Can Get Benefits?</a:t>
            </a:r>
          </a:p>
        </p:txBody>
      </p:sp>
      <p:sp>
        <p:nvSpPr>
          <p:cNvPr id="25603" name="Text Box 14"/>
          <p:cNvSpPr txBox="1">
            <a:spLocks noChangeArrowheads="1"/>
          </p:cNvSpPr>
          <p:nvPr/>
        </p:nvSpPr>
        <p:spPr bwMode="auto">
          <a:xfrm>
            <a:off x="1295400" y="1146592"/>
            <a:ext cx="7543800" cy="5406608"/>
          </a:xfrm>
          <a:prstGeom prst="rect">
            <a:avLst/>
          </a:prstGeom>
          <a:noFill/>
          <a:ln w="9525">
            <a:noFill/>
            <a:miter lim="800000"/>
            <a:headEnd/>
            <a:tailEnd/>
          </a:ln>
        </p:spPr>
        <p:txBody>
          <a:bodyPr>
            <a:spAutoFit/>
          </a:bodyPr>
          <a:lstStyle/>
          <a:p>
            <a:pPr>
              <a:lnSpc>
                <a:spcPts val="2500"/>
              </a:lnSpc>
              <a:buClr>
                <a:srgbClr val="FF3300"/>
              </a:buClr>
              <a:buFont typeface="Wingdings" pitchFamily="2" charset="2"/>
              <a:buNone/>
            </a:pPr>
            <a:endParaRPr lang="en-US" sz="3200" u="sng" dirty="0">
              <a:solidFill>
                <a:srgbClr val="002060"/>
              </a:solidFill>
            </a:endParaRPr>
          </a:p>
          <a:p>
            <a:pPr>
              <a:lnSpc>
                <a:spcPts val="2500"/>
              </a:lnSpc>
              <a:buClr>
                <a:srgbClr val="FF3300"/>
              </a:buClr>
              <a:buFont typeface="Wingdings" pitchFamily="2" charset="2"/>
              <a:buNone/>
            </a:pPr>
            <a:r>
              <a:rPr lang="en-US" sz="3600" u="sng" dirty="0">
                <a:solidFill>
                  <a:srgbClr val="002060"/>
                </a:solidFill>
              </a:rPr>
              <a:t>Your </a:t>
            </a:r>
            <a:r>
              <a:rPr lang="en-US" sz="3600" u="sng" dirty="0" smtClean="0">
                <a:solidFill>
                  <a:srgbClr val="002060"/>
                </a:solidFill>
              </a:rPr>
              <a:t>Ex-Spouse</a:t>
            </a:r>
          </a:p>
          <a:p>
            <a:pPr>
              <a:lnSpc>
                <a:spcPts val="2500"/>
              </a:lnSpc>
              <a:buClr>
                <a:srgbClr val="FF3300"/>
              </a:buClr>
              <a:buFont typeface="Wingdings" pitchFamily="2" charset="2"/>
              <a:buNone/>
            </a:pPr>
            <a:endParaRPr lang="en-US" sz="3600" u="sng" dirty="0">
              <a:solidFill>
                <a:srgbClr val="002060"/>
              </a:solidFill>
            </a:endParaRPr>
          </a:p>
          <a:p>
            <a:pPr>
              <a:lnSpc>
                <a:spcPts val="2500"/>
              </a:lnSpc>
              <a:spcBef>
                <a:spcPct val="50000"/>
              </a:spcBef>
              <a:buClr>
                <a:srgbClr val="FF3300"/>
              </a:buClr>
              <a:buFont typeface="Wingdings" pitchFamily="2" charset="2"/>
              <a:buChar char="Ø"/>
            </a:pPr>
            <a:r>
              <a:rPr lang="en-US" dirty="0" smtClean="0">
                <a:solidFill>
                  <a:srgbClr val="002060"/>
                </a:solidFill>
              </a:rPr>
              <a:t> Marriage </a:t>
            </a:r>
            <a:r>
              <a:rPr lang="en-US" dirty="0">
                <a:solidFill>
                  <a:srgbClr val="002060"/>
                </a:solidFill>
              </a:rPr>
              <a:t>lasted at least 10 years</a:t>
            </a:r>
            <a:br>
              <a:rPr lang="en-US" dirty="0">
                <a:solidFill>
                  <a:srgbClr val="002060"/>
                </a:solidFill>
              </a:rPr>
            </a:br>
            <a:endParaRPr lang="en-US" dirty="0">
              <a:solidFill>
                <a:srgbClr val="002060"/>
              </a:solidFill>
            </a:endParaRPr>
          </a:p>
          <a:p>
            <a:pPr>
              <a:lnSpc>
                <a:spcPts val="2500"/>
              </a:lnSpc>
              <a:buClr>
                <a:srgbClr val="FF3300"/>
              </a:buClr>
              <a:buFont typeface="Wingdings" pitchFamily="2" charset="2"/>
              <a:buChar char="Ø"/>
            </a:pPr>
            <a:r>
              <a:rPr lang="en-US" dirty="0" smtClean="0">
                <a:solidFill>
                  <a:srgbClr val="002060"/>
                </a:solidFill>
              </a:rPr>
              <a:t> Ex-spouse </a:t>
            </a:r>
            <a:r>
              <a:rPr lang="en-US" dirty="0">
                <a:solidFill>
                  <a:srgbClr val="002060"/>
                </a:solidFill>
              </a:rPr>
              <a:t>62 or older </a:t>
            </a:r>
            <a:br>
              <a:rPr lang="en-US" dirty="0">
                <a:solidFill>
                  <a:srgbClr val="002060"/>
                </a:solidFill>
              </a:rPr>
            </a:br>
            <a:endParaRPr lang="en-US" dirty="0">
              <a:solidFill>
                <a:srgbClr val="002060"/>
              </a:solidFill>
            </a:endParaRPr>
          </a:p>
          <a:p>
            <a:pPr>
              <a:lnSpc>
                <a:spcPts val="2500"/>
              </a:lnSpc>
              <a:buClr>
                <a:srgbClr val="FF3300"/>
              </a:buClr>
              <a:buFont typeface="Wingdings" pitchFamily="2" charset="2"/>
              <a:buChar char="Ø"/>
            </a:pPr>
            <a:r>
              <a:rPr lang="en-US" dirty="0" smtClean="0">
                <a:solidFill>
                  <a:srgbClr val="002060"/>
                </a:solidFill>
              </a:rPr>
              <a:t> Divorced </a:t>
            </a:r>
            <a:r>
              <a:rPr lang="en-US" dirty="0">
                <a:solidFill>
                  <a:srgbClr val="002060"/>
                </a:solidFill>
              </a:rPr>
              <a:t>at least two years and you and your  </a:t>
            </a:r>
            <a:br>
              <a:rPr lang="en-US" dirty="0">
                <a:solidFill>
                  <a:srgbClr val="002060"/>
                </a:solidFill>
              </a:rPr>
            </a:br>
            <a:r>
              <a:rPr lang="en-US" dirty="0">
                <a:solidFill>
                  <a:srgbClr val="002060"/>
                </a:solidFill>
              </a:rPr>
              <a:t>    ex-spouse are at least 62, he or she can get benefits</a:t>
            </a:r>
            <a:br>
              <a:rPr lang="en-US" dirty="0">
                <a:solidFill>
                  <a:srgbClr val="002060"/>
                </a:solidFill>
              </a:rPr>
            </a:br>
            <a:r>
              <a:rPr lang="en-US" dirty="0">
                <a:solidFill>
                  <a:srgbClr val="002060"/>
                </a:solidFill>
              </a:rPr>
              <a:t>    even if you are not retired</a:t>
            </a:r>
            <a:br>
              <a:rPr lang="en-US" dirty="0">
                <a:solidFill>
                  <a:srgbClr val="002060"/>
                </a:solidFill>
              </a:rPr>
            </a:br>
            <a:endParaRPr lang="en-US" dirty="0">
              <a:solidFill>
                <a:srgbClr val="002060"/>
              </a:solidFill>
            </a:endParaRPr>
          </a:p>
          <a:p>
            <a:pPr>
              <a:lnSpc>
                <a:spcPts val="2500"/>
              </a:lnSpc>
              <a:buClr>
                <a:srgbClr val="FF3300"/>
              </a:buClr>
              <a:buFont typeface="Wingdings" pitchFamily="2" charset="2"/>
              <a:buChar char="Ø"/>
            </a:pPr>
            <a:r>
              <a:rPr lang="en-US" dirty="0" smtClean="0">
                <a:solidFill>
                  <a:srgbClr val="002060"/>
                </a:solidFill>
              </a:rPr>
              <a:t> Ex-spouse’s </a:t>
            </a:r>
            <a:r>
              <a:rPr lang="en-US" dirty="0">
                <a:solidFill>
                  <a:srgbClr val="002060"/>
                </a:solidFill>
              </a:rPr>
              <a:t>benefit amount has no effect on the</a:t>
            </a:r>
            <a:br>
              <a:rPr lang="en-US" dirty="0">
                <a:solidFill>
                  <a:srgbClr val="002060"/>
                </a:solidFill>
              </a:rPr>
            </a:br>
            <a:r>
              <a:rPr lang="en-US" dirty="0">
                <a:solidFill>
                  <a:srgbClr val="002060"/>
                </a:solidFill>
              </a:rPr>
              <a:t>    amount you or your current spouse can get </a:t>
            </a:r>
            <a:br>
              <a:rPr lang="en-US" dirty="0">
                <a:solidFill>
                  <a:srgbClr val="002060"/>
                </a:solidFill>
              </a:rPr>
            </a:br>
            <a:endParaRPr lang="en-US" dirty="0">
              <a:solidFill>
                <a:srgbClr val="002060"/>
              </a:solidFill>
            </a:endParaRPr>
          </a:p>
          <a:p>
            <a:pPr>
              <a:lnSpc>
                <a:spcPts val="2500"/>
              </a:lnSpc>
            </a:pPr>
            <a:endParaRPr lang="en-US" sz="2800" dirty="0">
              <a:solidFill>
                <a:srgbClr val="002060"/>
              </a:solidFill>
            </a:endParaRPr>
          </a:p>
          <a:p>
            <a:pPr>
              <a:lnSpc>
                <a:spcPts val="2500"/>
              </a:lnSpc>
            </a:pPr>
            <a:endParaRPr lang="en-US" sz="2800" dirty="0">
              <a:solidFill>
                <a:srgbClr val="002060"/>
              </a:solidFill>
            </a:endParaRPr>
          </a:p>
        </p:txBody>
      </p:sp>
      <p:sp>
        <p:nvSpPr>
          <p:cNvPr id="25605" name="Rectangle 5"/>
          <p:cNvSpPr>
            <a:spLocks noChangeArrowheads="1"/>
          </p:cNvSpPr>
          <p:nvPr/>
        </p:nvSpPr>
        <p:spPr bwMode="auto">
          <a:xfrm>
            <a:off x="1295400" y="4724400"/>
            <a:ext cx="7467600" cy="830263"/>
          </a:xfrm>
          <a:prstGeom prst="rect">
            <a:avLst/>
          </a:prstGeom>
          <a:noFill/>
          <a:ln w="9525">
            <a:noFill/>
            <a:miter lim="800000"/>
            <a:headEnd/>
            <a:tailEnd/>
          </a:ln>
        </p:spPr>
        <p:txBody>
          <a:bodyPr>
            <a:spAutoFit/>
          </a:bodyPr>
          <a:lstStyle/>
          <a:p>
            <a:pPr>
              <a:buClr>
                <a:srgbClr val="FF3300"/>
              </a:buClr>
              <a:buFont typeface="Wingdings" pitchFamily="2" charset="2"/>
              <a:buChar char="Ø"/>
            </a:pPr>
            <a:endParaRPr lang="en-US" dirty="0">
              <a:solidFill>
                <a:srgbClr val="002060"/>
              </a:solidFill>
            </a:endParaRPr>
          </a:p>
          <a:p>
            <a:pPr>
              <a:buClr>
                <a:srgbClr val="FF3300"/>
              </a:buClr>
              <a:buFont typeface="Wingdings" pitchFamily="2" charset="2"/>
              <a:buChar char="Ø"/>
            </a:pPr>
            <a:endParaRPr lang="en-US"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7"/>
          <p:cNvSpPr txBox="1">
            <a:spLocks noChangeArrowheads="1"/>
          </p:cNvSpPr>
          <p:nvPr/>
        </p:nvSpPr>
        <p:spPr bwMode="auto">
          <a:xfrm>
            <a:off x="762000" y="282575"/>
            <a:ext cx="8305800" cy="708025"/>
          </a:xfrm>
          <a:prstGeom prst="rect">
            <a:avLst/>
          </a:prstGeom>
          <a:noFill/>
          <a:ln w="9525">
            <a:noFill/>
            <a:miter lim="800000"/>
            <a:headEnd/>
            <a:tailEnd/>
          </a:ln>
        </p:spPr>
        <p:txBody>
          <a:bodyPr>
            <a:spAutoFit/>
          </a:bodyPr>
          <a:lstStyle/>
          <a:p>
            <a:pPr algn="ctr"/>
            <a:r>
              <a:rPr lang="en-US" sz="4000" dirty="0">
                <a:solidFill>
                  <a:srgbClr val="002060"/>
                </a:solidFill>
              </a:rPr>
              <a:t>Spouse’s Benefit Computation</a:t>
            </a:r>
          </a:p>
        </p:txBody>
      </p:sp>
      <p:sp>
        <p:nvSpPr>
          <p:cNvPr id="26628" name="Content Placeholder 9"/>
          <p:cNvSpPr>
            <a:spLocks noGrp="1"/>
          </p:cNvSpPr>
          <p:nvPr>
            <p:ph sz="half" idx="4294967295"/>
          </p:nvPr>
        </p:nvSpPr>
        <p:spPr bwMode="auto">
          <a:xfrm>
            <a:off x="1219200" y="1493837"/>
            <a:ext cx="7620000" cy="4983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465138" indent="-465138">
              <a:spcBef>
                <a:spcPts val="0"/>
              </a:spcBef>
              <a:buClr>
                <a:srgbClr val="FF3300"/>
              </a:buClr>
              <a:buFont typeface="Wingdings" pitchFamily="2" charset="2"/>
              <a:buChar char="Ø"/>
            </a:pPr>
            <a:r>
              <a:rPr lang="en-US" sz="2800" b="1" dirty="0" smtClean="0">
                <a:solidFill>
                  <a:srgbClr val="002060"/>
                </a:solidFill>
                <a:latin typeface="Times New Roman" pitchFamily="18" charset="0"/>
              </a:rPr>
              <a:t>Benefit is 50% of worker’s unreduced benefit</a:t>
            </a:r>
            <a:r>
              <a:rPr lang="en-US" b="1" dirty="0" smtClean="0">
                <a:solidFill>
                  <a:srgbClr val="002060"/>
                </a:solidFill>
                <a:latin typeface="Times New Roman" pitchFamily="18" charset="0"/>
              </a:rPr>
              <a:t/>
            </a:r>
            <a:br>
              <a:rPr lang="en-US" b="1" dirty="0" smtClean="0">
                <a:solidFill>
                  <a:srgbClr val="002060"/>
                </a:solidFill>
                <a:latin typeface="Times New Roman" pitchFamily="18" charset="0"/>
              </a:rPr>
            </a:br>
            <a:endParaRPr lang="en-US" sz="1800" b="1" dirty="0" smtClean="0">
              <a:solidFill>
                <a:srgbClr val="002060"/>
              </a:solidFill>
              <a:latin typeface="Times New Roman" pitchFamily="18" charset="0"/>
            </a:endParaRPr>
          </a:p>
          <a:p>
            <a:pPr marL="465138" indent="-465138">
              <a:spcBef>
                <a:spcPts val="0"/>
              </a:spcBef>
              <a:buClr>
                <a:srgbClr val="FF3300"/>
              </a:buClr>
              <a:buFont typeface="Wingdings" pitchFamily="2" charset="2"/>
              <a:buChar char="Ø"/>
            </a:pPr>
            <a:r>
              <a:rPr lang="en-US" sz="2800" b="1" dirty="0" smtClean="0">
                <a:solidFill>
                  <a:srgbClr val="002060"/>
                </a:solidFill>
                <a:latin typeface="Times New Roman" pitchFamily="18" charset="0"/>
              </a:rPr>
              <a:t>Reduction for early retirement</a:t>
            </a:r>
            <a:r>
              <a:rPr lang="en-US" b="1" dirty="0" smtClean="0">
                <a:solidFill>
                  <a:srgbClr val="002060"/>
                </a:solidFill>
                <a:latin typeface="Times New Roman" pitchFamily="18" charset="0"/>
              </a:rPr>
              <a:t/>
            </a:r>
            <a:br>
              <a:rPr lang="en-US" b="1" dirty="0" smtClean="0">
                <a:solidFill>
                  <a:srgbClr val="002060"/>
                </a:solidFill>
                <a:latin typeface="Times New Roman" pitchFamily="18" charset="0"/>
              </a:rPr>
            </a:br>
            <a:endParaRPr lang="en-US" sz="1800" b="1" dirty="0" smtClean="0">
              <a:solidFill>
                <a:srgbClr val="002060"/>
              </a:solidFill>
              <a:latin typeface="Times New Roman" pitchFamily="18" charset="0"/>
            </a:endParaRPr>
          </a:p>
          <a:p>
            <a:pPr marL="465138" indent="-465138">
              <a:spcBef>
                <a:spcPts val="0"/>
              </a:spcBef>
              <a:buClr>
                <a:srgbClr val="FF3300"/>
              </a:buClr>
              <a:buFont typeface="Wingdings" pitchFamily="2" charset="2"/>
              <a:buChar char="Ø"/>
            </a:pPr>
            <a:r>
              <a:rPr lang="en-US" sz="2800" b="1" dirty="0" smtClean="0">
                <a:solidFill>
                  <a:srgbClr val="002060"/>
                </a:solidFill>
                <a:latin typeface="Times New Roman" pitchFamily="18" charset="0"/>
              </a:rPr>
              <a:t>If spouse’s own benefit is less than 50% of the worker’s, the benefits are combined</a:t>
            </a:r>
            <a:r>
              <a:rPr lang="en-US" b="1" dirty="0" smtClean="0">
                <a:solidFill>
                  <a:srgbClr val="002060"/>
                </a:solidFill>
                <a:latin typeface="Times New Roman" pitchFamily="18" charset="0"/>
              </a:rPr>
              <a:t/>
            </a:r>
            <a:br>
              <a:rPr lang="en-US" b="1" dirty="0" smtClean="0">
                <a:solidFill>
                  <a:srgbClr val="002060"/>
                </a:solidFill>
                <a:latin typeface="Times New Roman" pitchFamily="18" charset="0"/>
              </a:rPr>
            </a:br>
            <a:endParaRPr lang="en-US" sz="1800" b="1" dirty="0" smtClean="0">
              <a:solidFill>
                <a:srgbClr val="002060"/>
              </a:solidFill>
              <a:latin typeface="Times New Roman" pitchFamily="18" charset="0"/>
            </a:endParaRPr>
          </a:p>
          <a:p>
            <a:pPr marL="465138" indent="-465138">
              <a:spcBef>
                <a:spcPts val="0"/>
              </a:spcBef>
              <a:buClr>
                <a:srgbClr val="FF3300"/>
              </a:buClr>
              <a:buFont typeface="Wingdings" pitchFamily="2" charset="2"/>
              <a:buChar char="Ø"/>
            </a:pPr>
            <a:r>
              <a:rPr lang="en-US" sz="2800" b="1" dirty="0" smtClean="0">
                <a:solidFill>
                  <a:srgbClr val="002060"/>
                </a:solidFill>
                <a:latin typeface="Times New Roman" pitchFamily="18" charset="0"/>
              </a:rPr>
              <a:t>Does not reduce payment to worker</a:t>
            </a:r>
            <a:r>
              <a:rPr lang="en-US" b="1" dirty="0" smtClean="0">
                <a:solidFill>
                  <a:srgbClr val="002060"/>
                </a:solidFill>
                <a:latin typeface="Times New Roman" pitchFamily="18" charset="0"/>
              </a:rPr>
              <a:t>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7"/>
          <p:cNvSpPr txBox="1">
            <a:spLocks noChangeArrowheads="1"/>
          </p:cNvSpPr>
          <p:nvPr/>
        </p:nvSpPr>
        <p:spPr bwMode="auto">
          <a:xfrm>
            <a:off x="762000" y="288925"/>
            <a:ext cx="8305800" cy="701675"/>
          </a:xfrm>
          <a:prstGeom prst="rect">
            <a:avLst/>
          </a:prstGeom>
          <a:noFill/>
          <a:ln w="9525">
            <a:noFill/>
            <a:miter lim="800000"/>
            <a:headEnd/>
            <a:tailEnd/>
          </a:ln>
        </p:spPr>
        <p:txBody>
          <a:bodyPr>
            <a:spAutoFit/>
          </a:bodyPr>
          <a:lstStyle/>
          <a:p>
            <a:pPr algn="ctr"/>
            <a:r>
              <a:rPr lang="en-US" sz="4000" dirty="0">
                <a:solidFill>
                  <a:srgbClr val="002060"/>
                </a:solidFill>
              </a:rPr>
              <a:t>Full Retirement Age</a:t>
            </a:r>
          </a:p>
        </p:txBody>
      </p:sp>
      <p:grpSp>
        <p:nvGrpSpPr>
          <p:cNvPr id="7" name="Group 6"/>
          <p:cNvGrpSpPr/>
          <p:nvPr/>
        </p:nvGrpSpPr>
        <p:grpSpPr>
          <a:xfrm>
            <a:off x="2133600" y="1447800"/>
            <a:ext cx="5334000" cy="4572000"/>
            <a:chOff x="2133600" y="1447800"/>
            <a:chExt cx="5334000" cy="4572000"/>
          </a:xfrm>
        </p:grpSpPr>
        <p:sp>
          <p:nvSpPr>
            <p:cNvPr id="27650" name="Rectangle 22"/>
            <p:cNvSpPr>
              <a:spLocks noChangeArrowheads="1"/>
            </p:cNvSpPr>
            <p:nvPr/>
          </p:nvSpPr>
          <p:spPr bwMode="auto">
            <a:xfrm>
              <a:off x="2205038" y="2006600"/>
              <a:ext cx="5262562" cy="4013200"/>
            </a:xfrm>
            <a:prstGeom prst="rect">
              <a:avLst/>
            </a:prstGeom>
            <a:solidFill>
              <a:srgbClr val="F8F8F8"/>
            </a:solidFill>
            <a:ln w="28575" algn="ctr">
              <a:solidFill>
                <a:srgbClr val="000066"/>
              </a:solidFill>
              <a:miter lim="800000"/>
              <a:headEnd/>
              <a:tailEnd/>
            </a:ln>
          </p:spPr>
          <p:txBody>
            <a:bodyPr anchor="ctr">
              <a:spAutoFit/>
            </a:bodyPr>
            <a:lstStyle/>
            <a:p>
              <a:endParaRPr lang="en-US" dirty="0"/>
            </a:p>
          </p:txBody>
        </p:sp>
        <p:sp>
          <p:nvSpPr>
            <p:cNvPr id="27652" name="Rectangle 17"/>
            <p:cNvSpPr>
              <a:spLocks noChangeArrowheads="1"/>
            </p:cNvSpPr>
            <p:nvPr/>
          </p:nvSpPr>
          <p:spPr bwMode="auto">
            <a:xfrm>
              <a:off x="2205038" y="1447800"/>
              <a:ext cx="5262562" cy="533400"/>
            </a:xfrm>
            <a:prstGeom prst="rect">
              <a:avLst/>
            </a:prstGeom>
            <a:solidFill>
              <a:srgbClr val="DDDDDD">
                <a:alpha val="50195"/>
              </a:srgbClr>
            </a:solidFill>
            <a:ln w="28575" algn="ctr">
              <a:solidFill>
                <a:srgbClr val="000066"/>
              </a:solidFill>
              <a:miter lim="800000"/>
              <a:headEnd/>
              <a:tailEnd/>
            </a:ln>
          </p:spPr>
          <p:txBody>
            <a:bodyPr anchor="ctr">
              <a:spAutoFit/>
            </a:bodyPr>
            <a:lstStyle/>
            <a:p>
              <a:endParaRPr lang="en-US" dirty="0"/>
            </a:p>
          </p:txBody>
        </p:sp>
        <p:sp>
          <p:nvSpPr>
            <p:cNvPr id="27653" name="Text Box 20"/>
            <p:cNvSpPr txBox="1">
              <a:spLocks noChangeArrowheads="1"/>
            </p:cNvSpPr>
            <p:nvPr/>
          </p:nvSpPr>
          <p:spPr bwMode="auto">
            <a:xfrm>
              <a:off x="2133600" y="1549400"/>
              <a:ext cx="5262563" cy="4470400"/>
            </a:xfrm>
            <a:prstGeom prst="rect">
              <a:avLst/>
            </a:prstGeom>
            <a:noFill/>
            <a:ln w="9525" algn="ctr">
              <a:noFill/>
              <a:miter lim="800000"/>
              <a:headEnd/>
              <a:tailEnd/>
            </a:ln>
          </p:spPr>
          <p:txBody>
            <a:bodyPr>
              <a:spAutoFit/>
            </a:bodyPr>
            <a:lstStyle/>
            <a:p>
              <a:pPr>
                <a:tabLst>
                  <a:tab pos="457200" algn="l"/>
                  <a:tab pos="2578100" algn="l"/>
                </a:tabLst>
              </a:pPr>
              <a:r>
                <a:rPr lang="en-US" sz="2000" dirty="0">
                  <a:solidFill>
                    <a:schemeClr val="bg1"/>
                  </a:solidFill>
                </a:rPr>
                <a:t>	</a:t>
              </a:r>
              <a:r>
                <a:rPr lang="en-US" sz="2000" dirty="0">
                  <a:solidFill>
                    <a:srgbClr val="002060"/>
                  </a:solidFill>
                </a:rPr>
                <a:t>Year of Birth	Full Retirement Age</a:t>
              </a:r>
            </a:p>
            <a:p>
              <a:pPr>
                <a:spcBef>
                  <a:spcPct val="100000"/>
                </a:spcBef>
                <a:tabLst>
                  <a:tab pos="457200" algn="l"/>
                  <a:tab pos="2578100" algn="l"/>
                </a:tabLst>
              </a:pPr>
              <a:r>
                <a:rPr lang="en-US" sz="1800" dirty="0">
                  <a:solidFill>
                    <a:srgbClr val="002060"/>
                  </a:solidFill>
                </a:rPr>
                <a:t>	</a:t>
              </a:r>
              <a:r>
                <a:rPr lang="en-US" sz="1600" dirty="0">
                  <a:solidFill>
                    <a:srgbClr val="002060"/>
                  </a:solidFill>
                </a:rPr>
                <a:t>1937 or earlier	65</a:t>
              </a:r>
            </a:p>
            <a:p>
              <a:pPr>
                <a:spcBef>
                  <a:spcPct val="20000"/>
                </a:spcBef>
                <a:tabLst>
                  <a:tab pos="457200" algn="l"/>
                  <a:tab pos="2578100" algn="l"/>
                </a:tabLst>
              </a:pPr>
              <a:r>
                <a:rPr lang="en-US" sz="1600" dirty="0">
                  <a:solidFill>
                    <a:srgbClr val="002060"/>
                  </a:solidFill>
                </a:rPr>
                <a:t>	1938	65 &amp; 2 months</a:t>
              </a:r>
            </a:p>
            <a:p>
              <a:pPr>
                <a:spcBef>
                  <a:spcPct val="20000"/>
                </a:spcBef>
                <a:tabLst>
                  <a:tab pos="457200" algn="l"/>
                  <a:tab pos="2578100" algn="l"/>
                </a:tabLst>
              </a:pPr>
              <a:r>
                <a:rPr lang="en-US" sz="1600" dirty="0">
                  <a:solidFill>
                    <a:srgbClr val="002060"/>
                  </a:solidFill>
                </a:rPr>
                <a:t>	1939	65 &amp; 4 months</a:t>
              </a:r>
            </a:p>
            <a:p>
              <a:pPr>
                <a:spcBef>
                  <a:spcPct val="20000"/>
                </a:spcBef>
                <a:tabLst>
                  <a:tab pos="457200" algn="l"/>
                  <a:tab pos="2578100" algn="l"/>
                </a:tabLst>
              </a:pPr>
              <a:r>
                <a:rPr lang="en-US" sz="1600" dirty="0">
                  <a:solidFill>
                    <a:srgbClr val="002060"/>
                  </a:solidFill>
                </a:rPr>
                <a:t>	1940	65 &amp; 6 months</a:t>
              </a:r>
            </a:p>
            <a:p>
              <a:pPr>
                <a:spcBef>
                  <a:spcPct val="20000"/>
                </a:spcBef>
                <a:tabLst>
                  <a:tab pos="457200" algn="l"/>
                  <a:tab pos="2578100" algn="l"/>
                </a:tabLst>
              </a:pPr>
              <a:r>
                <a:rPr lang="en-US" sz="1600" dirty="0">
                  <a:solidFill>
                    <a:srgbClr val="002060"/>
                  </a:solidFill>
                </a:rPr>
                <a:t>	1941	65 &amp; 8 months</a:t>
              </a:r>
            </a:p>
            <a:p>
              <a:pPr>
                <a:spcBef>
                  <a:spcPct val="20000"/>
                </a:spcBef>
                <a:tabLst>
                  <a:tab pos="457200" algn="l"/>
                  <a:tab pos="2578100" algn="l"/>
                </a:tabLst>
              </a:pPr>
              <a:r>
                <a:rPr lang="en-US" sz="1600" dirty="0">
                  <a:solidFill>
                    <a:srgbClr val="002060"/>
                  </a:solidFill>
                </a:rPr>
                <a:t>	1942	65 &amp; 10 months</a:t>
              </a:r>
            </a:p>
            <a:p>
              <a:pPr>
                <a:spcBef>
                  <a:spcPct val="20000"/>
                </a:spcBef>
                <a:tabLst>
                  <a:tab pos="457200" algn="l"/>
                  <a:tab pos="2578100" algn="l"/>
                </a:tabLst>
              </a:pPr>
              <a:r>
                <a:rPr lang="en-US" sz="1600" dirty="0">
                  <a:solidFill>
                    <a:srgbClr val="002060"/>
                  </a:solidFill>
                </a:rPr>
                <a:t>	1943 – 1954	66</a:t>
              </a:r>
            </a:p>
            <a:p>
              <a:pPr>
                <a:spcBef>
                  <a:spcPct val="20000"/>
                </a:spcBef>
                <a:tabLst>
                  <a:tab pos="457200" algn="l"/>
                  <a:tab pos="2578100" algn="l"/>
                </a:tabLst>
              </a:pPr>
              <a:r>
                <a:rPr lang="en-US" sz="1600" dirty="0">
                  <a:solidFill>
                    <a:srgbClr val="002060"/>
                  </a:solidFill>
                </a:rPr>
                <a:t>	1955	66 &amp; 2 months</a:t>
              </a:r>
            </a:p>
            <a:p>
              <a:pPr>
                <a:spcBef>
                  <a:spcPct val="20000"/>
                </a:spcBef>
                <a:tabLst>
                  <a:tab pos="457200" algn="l"/>
                  <a:tab pos="2578100" algn="l"/>
                </a:tabLst>
              </a:pPr>
              <a:r>
                <a:rPr lang="en-US" sz="1600" dirty="0">
                  <a:solidFill>
                    <a:srgbClr val="002060"/>
                  </a:solidFill>
                </a:rPr>
                <a:t>	1956	66 &amp; 4 months</a:t>
              </a:r>
            </a:p>
            <a:p>
              <a:pPr>
                <a:spcBef>
                  <a:spcPct val="20000"/>
                </a:spcBef>
                <a:tabLst>
                  <a:tab pos="457200" algn="l"/>
                  <a:tab pos="2578100" algn="l"/>
                </a:tabLst>
              </a:pPr>
              <a:r>
                <a:rPr lang="en-US" sz="1600" dirty="0">
                  <a:solidFill>
                    <a:srgbClr val="002060"/>
                  </a:solidFill>
                </a:rPr>
                <a:t>	1957	66 &amp; 6 months</a:t>
              </a:r>
            </a:p>
            <a:p>
              <a:pPr>
                <a:spcBef>
                  <a:spcPct val="20000"/>
                </a:spcBef>
                <a:tabLst>
                  <a:tab pos="457200" algn="l"/>
                  <a:tab pos="2578100" algn="l"/>
                </a:tabLst>
              </a:pPr>
              <a:r>
                <a:rPr lang="en-US" sz="1600" dirty="0">
                  <a:solidFill>
                    <a:srgbClr val="002060"/>
                  </a:solidFill>
                </a:rPr>
                <a:t>	1958	66 &amp; 8 months</a:t>
              </a:r>
            </a:p>
            <a:p>
              <a:pPr>
                <a:spcBef>
                  <a:spcPct val="20000"/>
                </a:spcBef>
                <a:tabLst>
                  <a:tab pos="457200" algn="l"/>
                  <a:tab pos="2578100" algn="l"/>
                </a:tabLst>
              </a:pPr>
              <a:r>
                <a:rPr lang="en-US" sz="1600" dirty="0">
                  <a:solidFill>
                    <a:srgbClr val="002060"/>
                  </a:solidFill>
                </a:rPr>
                <a:t>	1959	66 &amp; 10 months</a:t>
              </a:r>
            </a:p>
            <a:p>
              <a:pPr>
                <a:spcBef>
                  <a:spcPct val="20000"/>
                </a:spcBef>
                <a:tabLst>
                  <a:tab pos="457200" algn="l"/>
                  <a:tab pos="2578100" algn="l"/>
                </a:tabLst>
              </a:pPr>
              <a:r>
                <a:rPr lang="en-US" sz="1600" dirty="0">
                  <a:solidFill>
                    <a:srgbClr val="002060"/>
                  </a:solidFill>
                </a:rPr>
                <a:t>	1960 or later	67</a:t>
              </a:r>
            </a:p>
          </p:txBody>
        </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282714"/>
            <a:ext cx="8458200" cy="707886"/>
          </a:xfrm>
          <a:prstGeom prst="rect">
            <a:avLst/>
          </a:prstGeom>
          <a:noFill/>
          <a:ln w="9525" algn="ctr">
            <a:noFill/>
            <a:miter lim="800000"/>
            <a:headEnd/>
            <a:tailEnd/>
          </a:ln>
        </p:spPr>
        <p:txBody>
          <a:bodyPr>
            <a:spAutoFit/>
          </a:bodyPr>
          <a:lstStyle/>
          <a:p>
            <a:pPr algn="ctr"/>
            <a:r>
              <a:rPr lang="en-US" sz="4000" dirty="0">
                <a:solidFill>
                  <a:srgbClr val="002060"/>
                </a:solidFill>
              </a:rPr>
              <a:t>Use the Retirement Estimator</a:t>
            </a:r>
          </a:p>
        </p:txBody>
      </p:sp>
      <p:sp>
        <p:nvSpPr>
          <p:cNvPr id="30723" name="Text Box 5"/>
          <p:cNvSpPr txBox="1">
            <a:spLocks noChangeArrowheads="1"/>
          </p:cNvSpPr>
          <p:nvPr/>
        </p:nvSpPr>
        <p:spPr bwMode="auto">
          <a:xfrm>
            <a:off x="685800" y="5715000"/>
            <a:ext cx="8458200" cy="519113"/>
          </a:xfrm>
          <a:prstGeom prst="rect">
            <a:avLst/>
          </a:prstGeom>
          <a:noFill/>
          <a:ln w="9525" algn="ctr">
            <a:noFill/>
            <a:miter lim="800000"/>
            <a:headEnd/>
            <a:tailEnd/>
          </a:ln>
        </p:spPr>
        <p:txBody>
          <a:bodyPr>
            <a:spAutoFit/>
          </a:bodyPr>
          <a:lstStyle/>
          <a:p>
            <a:pPr algn="ctr"/>
            <a:r>
              <a:rPr lang="en-US" sz="2800" dirty="0">
                <a:solidFill>
                  <a:srgbClr val="002060"/>
                </a:solidFill>
              </a:rPr>
              <a:t>www.socialsecurity.gov/estimator</a:t>
            </a:r>
          </a:p>
        </p:txBody>
      </p:sp>
      <p:sp>
        <p:nvSpPr>
          <p:cNvPr id="30724" name="Rectangle 9"/>
          <p:cNvSpPr>
            <a:spLocks noChangeArrowheads="1"/>
          </p:cNvSpPr>
          <p:nvPr/>
        </p:nvSpPr>
        <p:spPr bwMode="auto">
          <a:xfrm>
            <a:off x="4800600" y="1903678"/>
            <a:ext cx="4495800" cy="2973122"/>
          </a:xfrm>
          <a:prstGeom prst="rect">
            <a:avLst/>
          </a:prstGeom>
          <a:noFill/>
          <a:ln w="9525" algn="ctr">
            <a:noFill/>
            <a:miter lim="800000"/>
            <a:headEnd/>
            <a:tailEnd/>
          </a:ln>
        </p:spPr>
        <p:txBody>
          <a:bodyPr wrap="square">
            <a:spAutoFit/>
          </a:bodyPr>
          <a:lstStyle/>
          <a:p>
            <a:pPr marL="347663" indent="-347663">
              <a:spcBef>
                <a:spcPct val="40000"/>
              </a:spcBef>
              <a:buClr>
                <a:srgbClr val="FF3300"/>
              </a:buClr>
              <a:buFont typeface="Wingdings" pitchFamily="2" charset="2"/>
              <a:buChar char="Ø"/>
            </a:pPr>
            <a:r>
              <a:rPr lang="en-US" dirty="0">
                <a:solidFill>
                  <a:srgbClr val="002060"/>
                </a:solidFill>
              </a:rPr>
              <a:t>Convenient, secure, </a:t>
            </a:r>
            <a:r>
              <a:rPr lang="en-US" dirty="0" smtClean="0">
                <a:solidFill>
                  <a:srgbClr val="002060"/>
                </a:solidFill>
              </a:rPr>
              <a:t>and </a:t>
            </a:r>
            <a:br>
              <a:rPr lang="en-US" dirty="0" smtClean="0">
                <a:solidFill>
                  <a:srgbClr val="002060"/>
                </a:solidFill>
              </a:rPr>
            </a:br>
            <a:r>
              <a:rPr lang="en-US" dirty="0" smtClean="0">
                <a:solidFill>
                  <a:srgbClr val="002060"/>
                </a:solidFill>
              </a:rPr>
              <a:t>quick </a:t>
            </a:r>
            <a:r>
              <a:rPr lang="en-US" dirty="0">
                <a:solidFill>
                  <a:srgbClr val="002060"/>
                </a:solidFill>
              </a:rPr>
              <a:t>financial planning </a:t>
            </a:r>
            <a:r>
              <a:rPr lang="en-US" dirty="0" smtClean="0">
                <a:solidFill>
                  <a:srgbClr val="002060"/>
                </a:solidFill>
              </a:rPr>
              <a:t>tool</a:t>
            </a:r>
            <a:endParaRPr lang="en-US" dirty="0">
              <a:solidFill>
                <a:srgbClr val="002060"/>
              </a:solidFill>
            </a:endParaRPr>
          </a:p>
          <a:p>
            <a:pPr marL="347663" indent="-347663">
              <a:spcBef>
                <a:spcPct val="40000"/>
              </a:spcBef>
              <a:buClr>
                <a:srgbClr val="FF3300"/>
              </a:buClr>
              <a:buFont typeface="Wingdings" pitchFamily="2" charset="2"/>
              <a:buChar char="Ø"/>
            </a:pPr>
            <a:r>
              <a:rPr lang="en-US" dirty="0">
                <a:solidFill>
                  <a:srgbClr val="002060"/>
                </a:solidFill>
              </a:rPr>
              <a:t>Immediate and accurate </a:t>
            </a:r>
            <a:br>
              <a:rPr lang="en-US" dirty="0">
                <a:solidFill>
                  <a:srgbClr val="002060"/>
                </a:solidFill>
              </a:rPr>
            </a:br>
            <a:r>
              <a:rPr lang="en-US" dirty="0" smtClean="0">
                <a:solidFill>
                  <a:srgbClr val="002060"/>
                </a:solidFill>
              </a:rPr>
              <a:t>benefit estimates </a:t>
            </a:r>
          </a:p>
          <a:p>
            <a:pPr marL="347663" indent="-347663">
              <a:spcBef>
                <a:spcPct val="40000"/>
              </a:spcBef>
              <a:buClr>
                <a:srgbClr val="FF3300"/>
              </a:buClr>
              <a:buFont typeface="Wingdings" pitchFamily="2" charset="2"/>
              <a:buChar char="Ø"/>
            </a:pPr>
            <a:r>
              <a:rPr lang="en-US" dirty="0" smtClean="0">
                <a:solidFill>
                  <a:srgbClr val="002060"/>
                </a:solidFill>
              </a:rPr>
              <a:t>Lets </a:t>
            </a:r>
            <a:r>
              <a:rPr lang="en-US" dirty="0">
                <a:solidFill>
                  <a:srgbClr val="002060"/>
                </a:solidFill>
              </a:rPr>
              <a:t>you create “What if” </a:t>
            </a:r>
            <a:br>
              <a:rPr lang="en-US" dirty="0">
                <a:solidFill>
                  <a:srgbClr val="002060"/>
                </a:solidFill>
              </a:rPr>
            </a:br>
            <a:r>
              <a:rPr lang="en-US" dirty="0" smtClean="0">
                <a:solidFill>
                  <a:srgbClr val="002060"/>
                </a:solidFill>
              </a:rPr>
              <a:t>scenarios </a:t>
            </a:r>
            <a:r>
              <a:rPr lang="en-US" dirty="0">
                <a:solidFill>
                  <a:srgbClr val="002060"/>
                </a:solidFill>
              </a:rPr>
              <a:t>based on </a:t>
            </a:r>
            <a:r>
              <a:rPr lang="en-US" dirty="0" smtClean="0">
                <a:solidFill>
                  <a:srgbClr val="002060"/>
                </a:solidFill>
              </a:rPr>
              <a:t>different </a:t>
            </a:r>
            <a:r>
              <a:rPr lang="en-US" dirty="0">
                <a:solidFill>
                  <a:srgbClr val="002060"/>
                </a:solidFill>
              </a:rPr>
              <a:t>ages and </a:t>
            </a:r>
            <a:r>
              <a:rPr lang="en-US" dirty="0" smtClean="0">
                <a:solidFill>
                  <a:srgbClr val="002060"/>
                </a:solidFill>
              </a:rPr>
              <a:t>earnings</a:t>
            </a:r>
            <a:endParaRPr lang="en-US" dirty="0">
              <a:solidFill>
                <a:srgbClr val="002060"/>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91" t="1059" r="-1" b="1326"/>
          <a:stretch/>
        </p:blipFill>
        <p:spPr>
          <a:xfrm>
            <a:off x="990600" y="1905000"/>
            <a:ext cx="3733800" cy="2974848"/>
          </a:xfrm>
          <a:prstGeom prst="rect">
            <a:avLst/>
          </a:prstGeom>
          <a:ln w="38100">
            <a:solidFill>
              <a:schemeClr val="bg1">
                <a:lumMod val="85000"/>
              </a:schemeClr>
            </a:solidFill>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6"/>
          <p:cNvSpPr>
            <a:spLocks noChangeArrowheads="1"/>
          </p:cNvSpPr>
          <p:nvPr/>
        </p:nvSpPr>
        <p:spPr bwMode="auto">
          <a:xfrm>
            <a:off x="1019628" y="2311400"/>
            <a:ext cx="7772400" cy="2133600"/>
          </a:xfrm>
          <a:prstGeom prst="rect">
            <a:avLst/>
          </a:prstGeom>
          <a:solidFill>
            <a:srgbClr val="F8F8F8"/>
          </a:solidFill>
          <a:ln w="9525" algn="ctr">
            <a:noFill/>
            <a:miter lim="800000"/>
            <a:headEnd/>
            <a:tailEnd/>
          </a:ln>
        </p:spPr>
        <p:txBody>
          <a:bodyPr wrap="none" anchor="ctr">
            <a:spAutoFit/>
          </a:bodyPr>
          <a:lstStyle/>
          <a:p>
            <a:endParaRPr lang="en-US" dirty="0"/>
          </a:p>
        </p:txBody>
      </p:sp>
      <p:sp>
        <p:nvSpPr>
          <p:cNvPr id="36867" name="Text Box 8"/>
          <p:cNvSpPr txBox="1">
            <a:spLocks noChangeArrowheads="1"/>
          </p:cNvSpPr>
          <p:nvPr/>
        </p:nvSpPr>
        <p:spPr bwMode="auto">
          <a:xfrm>
            <a:off x="685800" y="273050"/>
            <a:ext cx="8458200" cy="641350"/>
          </a:xfrm>
          <a:prstGeom prst="rect">
            <a:avLst/>
          </a:prstGeom>
          <a:noFill/>
          <a:ln w="9525">
            <a:noFill/>
            <a:miter lim="800000"/>
            <a:headEnd/>
            <a:tailEnd/>
          </a:ln>
        </p:spPr>
        <p:txBody>
          <a:bodyPr>
            <a:spAutoFit/>
          </a:bodyPr>
          <a:lstStyle/>
          <a:p>
            <a:pPr algn="ctr"/>
            <a:r>
              <a:rPr lang="en-US" sz="3600" dirty="0">
                <a:solidFill>
                  <a:srgbClr val="002060"/>
                </a:solidFill>
              </a:rPr>
              <a:t>You Can Work &amp; Still Receive Benefits</a:t>
            </a:r>
          </a:p>
        </p:txBody>
      </p:sp>
      <p:sp>
        <p:nvSpPr>
          <p:cNvPr id="37912" name="Rectangle 24"/>
          <p:cNvSpPr>
            <a:spLocks noChangeArrowheads="1"/>
          </p:cNvSpPr>
          <p:nvPr/>
        </p:nvSpPr>
        <p:spPr bwMode="auto">
          <a:xfrm>
            <a:off x="304800" y="3276600"/>
            <a:ext cx="8458200" cy="3654425"/>
          </a:xfrm>
          <a:prstGeom prst="rect">
            <a:avLst/>
          </a:prstGeom>
          <a:noFill/>
          <a:ln w="9525" algn="ctr">
            <a:noFill/>
            <a:miter lim="800000"/>
            <a:headEnd/>
            <a:tailEnd/>
          </a:ln>
          <a:effectLst>
            <a:outerShdw dist="28398" dir="12393903" algn="ctr" rotWithShape="0">
              <a:schemeClr val="tx1">
                <a:alpha val="50000"/>
              </a:schemeClr>
            </a:outerShdw>
          </a:effectLst>
        </p:spPr>
        <p:txBody>
          <a:bodyPr wrap="none" anchor="ctr">
            <a:spAutoFit/>
          </a:bodyPr>
          <a:lstStyle/>
          <a:p>
            <a:pPr>
              <a:defRPr/>
            </a:pPr>
            <a:endParaRPr lang="en-US" dirty="0"/>
          </a:p>
        </p:txBody>
      </p:sp>
      <p:pic>
        <p:nvPicPr>
          <p:cNvPr id="36872" name="Picture 39" descr="9582920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4876800"/>
            <a:ext cx="3257581" cy="1676400"/>
          </a:xfrm>
          <a:prstGeom prst="rect">
            <a:avLst/>
          </a:prstGeom>
          <a:noFill/>
          <a:ln w="38100">
            <a:solidFill>
              <a:schemeClr val="bg1">
                <a:lumMod val="85000"/>
              </a:schemeClr>
            </a:solidFill>
            <a:miter lim="800000"/>
            <a:headEnd/>
            <a:tailEnd/>
          </a:ln>
        </p:spPr>
      </p:pic>
      <p:sp>
        <p:nvSpPr>
          <p:cNvPr id="36873" name="Text Box 40"/>
          <p:cNvSpPr txBox="1">
            <a:spLocks noChangeArrowheads="1"/>
          </p:cNvSpPr>
          <p:nvPr/>
        </p:nvSpPr>
        <p:spPr bwMode="auto">
          <a:xfrm>
            <a:off x="4905828" y="4907340"/>
            <a:ext cx="3857172" cy="1569660"/>
          </a:xfrm>
          <a:prstGeom prst="rect">
            <a:avLst/>
          </a:prstGeom>
          <a:noFill/>
          <a:ln w="9525" algn="ctr">
            <a:noFill/>
            <a:miter lim="800000"/>
            <a:headEnd/>
            <a:tailEnd/>
          </a:ln>
        </p:spPr>
        <p:txBody>
          <a:bodyPr wrap="square">
            <a:spAutoFit/>
          </a:bodyPr>
          <a:lstStyle/>
          <a:p>
            <a:pPr>
              <a:spcBef>
                <a:spcPct val="50000"/>
              </a:spcBef>
            </a:pPr>
            <a:r>
              <a:rPr lang="en-US" sz="1600" dirty="0">
                <a:solidFill>
                  <a:srgbClr val="002060"/>
                </a:solidFill>
              </a:rPr>
              <a:t>Note: If some of your retirement benefits are withheld because of your earnings, your benefits will be increased starting at your full retirement age to take into account those months in which benefits were withheld.</a:t>
            </a:r>
          </a:p>
        </p:txBody>
      </p:sp>
      <p:graphicFrame>
        <p:nvGraphicFramePr>
          <p:cNvPr id="5" name="Table 4"/>
          <p:cNvGraphicFramePr>
            <a:graphicFrameLocks noGrp="1"/>
          </p:cNvGraphicFramePr>
          <p:nvPr>
            <p:extLst>
              <p:ext uri="{D42A27DB-BD31-4B8C-83A1-F6EECF244321}">
                <p14:modId xmlns:p14="http://schemas.microsoft.com/office/powerpoint/2010/main" val="4096253159"/>
              </p:ext>
            </p:extLst>
          </p:nvPr>
        </p:nvGraphicFramePr>
        <p:xfrm>
          <a:off x="1295400" y="1260870"/>
          <a:ext cx="7362372" cy="3421592"/>
        </p:xfrm>
        <a:graphic>
          <a:graphicData uri="http://schemas.openxmlformats.org/drawingml/2006/table">
            <a:tbl>
              <a:tblPr firstRow="1" bandRow="1">
                <a:effectLst/>
                <a:tableStyleId>{3C2FFA5D-87B4-456A-9821-1D502468CF0F}</a:tableStyleId>
              </a:tblPr>
              <a:tblGrid>
                <a:gridCol w="2454124"/>
                <a:gridCol w="2454124"/>
                <a:gridCol w="2454124"/>
              </a:tblGrid>
              <a:tr h="791196">
                <a:tc>
                  <a:txBody>
                    <a:bodyPr/>
                    <a:lstStyle/>
                    <a:p>
                      <a:pPr algn="ctr"/>
                      <a:r>
                        <a:rPr lang="en-US" sz="1800" i="0" u="sng" dirty="0" smtClean="0">
                          <a:solidFill>
                            <a:srgbClr val="002060"/>
                          </a:solidFill>
                          <a:latin typeface="Times New Roman" pitchFamily="18" charset="0"/>
                          <a:cs typeface="Times New Roman" pitchFamily="18" charset="0"/>
                        </a:rPr>
                        <a:t>If You</a:t>
                      </a:r>
                      <a:r>
                        <a:rPr lang="en-US" sz="1800" i="0" u="sng" baseline="0" dirty="0" smtClean="0">
                          <a:solidFill>
                            <a:srgbClr val="002060"/>
                          </a:solidFill>
                          <a:latin typeface="Times New Roman" pitchFamily="18" charset="0"/>
                          <a:cs typeface="Times New Roman" pitchFamily="18" charset="0"/>
                        </a:rPr>
                        <a:t> Are</a:t>
                      </a:r>
                      <a:endParaRPr lang="en-US" sz="1800" i="0" u="sng" dirty="0">
                        <a:solidFill>
                          <a:srgbClr val="002060"/>
                        </a:solidFill>
                        <a:latin typeface="Times New Roman" pitchFamily="18" charset="0"/>
                        <a:cs typeface="Times New Roman" pitchFamily="18" charset="0"/>
                      </a:endParaRPr>
                    </a:p>
                  </a:txBody>
                  <a:tcPr marL="78156" marR="78156" marT="39079" marB="39079"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rgbClr val="DDDDDD"/>
                    </a:solidFill>
                  </a:tcPr>
                </a:tc>
                <a:tc>
                  <a:txBody>
                    <a:bodyPr/>
                    <a:lstStyle/>
                    <a:p>
                      <a:pPr algn="ctr"/>
                      <a:r>
                        <a:rPr lang="en-US" sz="1800" i="0" u="sng" dirty="0" smtClean="0">
                          <a:solidFill>
                            <a:srgbClr val="002060"/>
                          </a:solidFill>
                          <a:latin typeface="Times New Roman" pitchFamily="18" charset="0"/>
                          <a:cs typeface="Times New Roman" pitchFamily="18" charset="0"/>
                        </a:rPr>
                        <a:t>You Can Make Up To</a:t>
                      </a:r>
                      <a:endParaRPr lang="en-US" sz="1800" i="0" u="sng" dirty="0">
                        <a:solidFill>
                          <a:srgbClr val="002060"/>
                        </a:solidFill>
                        <a:latin typeface="Times New Roman" pitchFamily="18" charset="0"/>
                        <a:cs typeface="Times New Roman" pitchFamily="18" charset="0"/>
                      </a:endParaRPr>
                    </a:p>
                  </a:txBody>
                  <a:tcPr marL="78156" marR="78156" marT="39079" marB="39079"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rgbClr val="DDDDDD"/>
                    </a:solidFill>
                  </a:tcPr>
                </a:tc>
                <a:tc>
                  <a:txBody>
                    <a:bodyPr/>
                    <a:lstStyle/>
                    <a:p>
                      <a:pPr algn="ctr"/>
                      <a:r>
                        <a:rPr lang="en-US" sz="1800" i="0" u="sng" dirty="0" smtClean="0">
                          <a:solidFill>
                            <a:srgbClr val="002060"/>
                          </a:solidFill>
                          <a:latin typeface="Times New Roman" pitchFamily="18" charset="0"/>
                          <a:cs typeface="Times New Roman" pitchFamily="18" charset="0"/>
                        </a:rPr>
                        <a:t>If You Make More,</a:t>
                      </a:r>
                      <a:r>
                        <a:rPr lang="en-US" sz="1800" i="0" u="sng" baseline="0" dirty="0" smtClean="0">
                          <a:solidFill>
                            <a:srgbClr val="002060"/>
                          </a:solidFill>
                          <a:latin typeface="Times New Roman" pitchFamily="18" charset="0"/>
                          <a:cs typeface="Times New Roman" pitchFamily="18" charset="0"/>
                        </a:rPr>
                        <a:t> Some Benefits Will </a:t>
                      </a:r>
                      <a:br>
                        <a:rPr lang="en-US" sz="1800" i="0" u="sng" baseline="0" dirty="0" smtClean="0">
                          <a:solidFill>
                            <a:srgbClr val="002060"/>
                          </a:solidFill>
                          <a:latin typeface="Times New Roman" pitchFamily="18" charset="0"/>
                          <a:cs typeface="Times New Roman" pitchFamily="18" charset="0"/>
                        </a:rPr>
                      </a:br>
                      <a:r>
                        <a:rPr lang="en-US" sz="1800" i="0" u="sng" baseline="0" dirty="0" smtClean="0">
                          <a:solidFill>
                            <a:srgbClr val="002060"/>
                          </a:solidFill>
                          <a:latin typeface="Times New Roman" pitchFamily="18" charset="0"/>
                          <a:cs typeface="Times New Roman" pitchFamily="18" charset="0"/>
                        </a:rPr>
                        <a:t>Be Withheld</a:t>
                      </a:r>
                      <a:endParaRPr lang="en-US" sz="1800" i="0" u="sng" dirty="0">
                        <a:solidFill>
                          <a:srgbClr val="002060"/>
                        </a:solidFill>
                        <a:latin typeface="Times New Roman" pitchFamily="18" charset="0"/>
                        <a:cs typeface="Times New Roman" pitchFamily="18" charset="0"/>
                      </a:endParaRPr>
                    </a:p>
                  </a:txBody>
                  <a:tcPr marL="78156" marR="78156" marT="39079" marB="39079"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solidFill>
                      <a:srgbClr val="DDDDDD"/>
                    </a:solidFill>
                  </a:tcPr>
                </a:tc>
              </a:tr>
              <a:tr h="632742">
                <a:tc>
                  <a:txBody>
                    <a:bodyPr/>
                    <a:lstStyle/>
                    <a:p>
                      <a:pPr algn="ctr"/>
                      <a:r>
                        <a:rPr lang="en-US" sz="1800" b="1" i="0" dirty="0" smtClean="0">
                          <a:solidFill>
                            <a:srgbClr val="002060"/>
                          </a:solidFill>
                          <a:latin typeface="Times New Roman" pitchFamily="18" charset="0"/>
                          <a:cs typeface="Times New Roman" pitchFamily="18" charset="0"/>
                        </a:rPr>
                        <a:t>Under Full </a:t>
                      </a:r>
                      <a:br>
                        <a:rPr lang="en-US" sz="1800" b="1" i="0" dirty="0" smtClean="0">
                          <a:solidFill>
                            <a:srgbClr val="002060"/>
                          </a:solidFill>
                          <a:latin typeface="Times New Roman" pitchFamily="18" charset="0"/>
                          <a:cs typeface="Times New Roman" pitchFamily="18" charset="0"/>
                        </a:rPr>
                      </a:br>
                      <a:r>
                        <a:rPr lang="en-US" sz="1800" b="1" i="0" dirty="0" smtClean="0">
                          <a:solidFill>
                            <a:srgbClr val="002060"/>
                          </a:solidFill>
                          <a:latin typeface="Times New Roman" pitchFamily="18" charset="0"/>
                          <a:cs typeface="Times New Roman" pitchFamily="18" charset="0"/>
                        </a:rPr>
                        <a:t>Retirement Age</a:t>
                      </a:r>
                      <a:endParaRPr lang="en-US" sz="1800" b="1" i="0" dirty="0">
                        <a:solidFill>
                          <a:srgbClr val="002060"/>
                        </a:solidFill>
                        <a:latin typeface="Times New Roman" pitchFamily="18" charset="0"/>
                        <a:cs typeface="Times New Roman" pitchFamily="18" charset="0"/>
                      </a:endParaRPr>
                    </a:p>
                  </a:txBody>
                  <a:tcPr marL="78156" marR="78156" marT="39079" marB="39079"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1" i="0" baseline="30000" dirty="0" smtClean="0">
                          <a:solidFill>
                            <a:srgbClr val="002060"/>
                          </a:solidFill>
                          <a:latin typeface="Times New Roman" pitchFamily="18" charset="0"/>
                          <a:cs typeface="Times New Roman" pitchFamily="18" charset="0"/>
                        </a:rPr>
                        <a:t>$</a:t>
                      </a:r>
                      <a:r>
                        <a:rPr lang="en-US" sz="1800" b="1" i="0" dirty="0" smtClean="0">
                          <a:solidFill>
                            <a:srgbClr val="002060"/>
                          </a:solidFill>
                          <a:latin typeface="Times New Roman" pitchFamily="18" charset="0"/>
                          <a:cs typeface="Times New Roman" pitchFamily="18" charset="0"/>
                        </a:rPr>
                        <a:t>15,720/yr. (</a:t>
                      </a:r>
                      <a:r>
                        <a:rPr lang="en-US" sz="1800" b="1" i="0" baseline="30000" dirty="0" smtClean="0">
                          <a:solidFill>
                            <a:srgbClr val="002060"/>
                          </a:solidFill>
                          <a:latin typeface="Times New Roman" pitchFamily="18" charset="0"/>
                          <a:cs typeface="Times New Roman" pitchFamily="18" charset="0"/>
                        </a:rPr>
                        <a:t>$</a:t>
                      </a:r>
                      <a:r>
                        <a:rPr lang="en-US" sz="1800" b="1" i="0" dirty="0" smtClean="0">
                          <a:solidFill>
                            <a:srgbClr val="002060"/>
                          </a:solidFill>
                          <a:latin typeface="Times New Roman" pitchFamily="18" charset="0"/>
                          <a:cs typeface="Times New Roman" pitchFamily="18" charset="0"/>
                        </a:rPr>
                        <a:t>1,310/mo.)</a:t>
                      </a:r>
                      <a:endParaRPr lang="en-US" sz="1800" b="1" i="0" dirty="0">
                        <a:solidFill>
                          <a:srgbClr val="002060"/>
                        </a:solidFill>
                        <a:latin typeface="Times New Roman" pitchFamily="18" charset="0"/>
                        <a:cs typeface="Times New Roman" pitchFamily="18" charset="0"/>
                      </a:endParaRPr>
                    </a:p>
                  </a:txBody>
                  <a:tcPr marL="78156" marR="78156" marT="39079" marB="39079"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kern="1200" baseline="30000" dirty="0" smtClean="0">
                        <a:solidFill>
                          <a:srgbClr val="002060"/>
                        </a:solidFill>
                        <a:latin typeface="Times New Roman" pitchFamily="18" charset="0"/>
                        <a:ea typeface="+mn-ea"/>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kern="1200" baseline="30000" dirty="0" smtClean="0">
                          <a:solidFill>
                            <a:srgbClr val="002060"/>
                          </a:solidFill>
                          <a:latin typeface="Times New Roman" pitchFamily="18" charset="0"/>
                          <a:ea typeface="+mn-ea"/>
                          <a:cs typeface="Times New Roman" pitchFamily="18" charset="0"/>
                        </a:rPr>
                        <a:t>$</a:t>
                      </a:r>
                      <a:r>
                        <a:rPr lang="en-US" sz="1800" b="1" i="0" kern="1200" dirty="0" smtClean="0">
                          <a:solidFill>
                            <a:srgbClr val="002060"/>
                          </a:solidFill>
                          <a:latin typeface="Times New Roman" pitchFamily="18" charset="0"/>
                          <a:ea typeface="+mn-ea"/>
                          <a:cs typeface="Times New Roman" pitchFamily="18" charset="0"/>
                        </a:rPr>
                        <a:t>1 for every </a:t>
                      </a:r>
                      <a:r>
                        <a:rPr lang="en-US" sz="1800" b="1" i="0" kern="1200" baseline="30000" dirty="0" smtClean="0">
                          <a:solidFill>
                            <a:srgbClr val="002060"/>
                          </a:solidFill>
                          <a:latin typeface="Times New Roman" pitchFamily="18" charset="0"/>
                          <a:ea typeface="+mn-ea"/>
                          <a:cs typeface="Times New Roman" pitchFamily="18" charset="0"/>
                        </a:rPr>
                        <a:t>$</a:t>
                      </a:r>
                      <a:r>
                        <a:rPr lang="en-US" sz="1800" b="1" i="0" kern="1200" dirty="0" smtClean="0">
                          <a:solidFill>
                            <a:srgbClr val="002060"/>
                          </a:solidFill>
                          <a:latin typeface="Times New Roman" pitchFamily="18" charset="0"/>
                          <a:ea typeface="+mn-ea"/>
                          <a:cs typeface="Times New Roman" pitchFamily="18" charset="0"/>
                        </a:rPr>
                        <a:t>2</a:t>
                      </a:r>
                    </a:p>
                    <a:p>
                      <a:pPr marL="0" algn="ctr" defTabSz="914400" rtl="0" eaLnBrk="1" latinLnBrk="0" hangingPunct="1"/>
                      <a:endParaRPr lang="en-US" sz="1800" b="1" i="0" kern="1200" baseline="30000" dirty="0">
                        <a:solidFill>
                          <a:srgbClr val="002060"/>
                        </a:solidFill>
                        <a:latin typeface="Times New Roman" pitchFamily="18" charset="0"/>
                        <a:ea typeface="+mn-ea"/>
                        <a:cs typeface="Times New Roman" pitchFamily="18" charset="0"/>
                      </a:endParaRPr>
                    </a:p>
                  </a:txBody>
                  <a:tcPr marL="78156" marR="78156" marT="39079" marB="39079"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r>
              <a:tr h="791196">
                <a:tc>
                  <a:txBody>
                    <a:bodyPr/>
                    <a:lstStyle/>
                    <a:p>
                      <a:pPr algn="ctr"/>
                      <a:r>
                        <a:rPr lang="en-US" sz="1800" b="1" i="0" dirty="0" smtClean="0">
                          <a:solidFill>
                            <a:srgbClr val="002060"/>
                          </a:solidFill>
                          <a:latin typeface="Times New Roman" pitchFamily="18" charset="0"/>
                          <a:cs typeface="Times New Roman" pitchFamily="18" charset="0"/>
                        </a:rPr>
                        <a:t>The Year Full </a:t>
                      </a:r>
                      <a:br>
                        <a:rPr lang="en-US" sz="1800" b="1" i="0" dirty="0" smtClean="0">
                          <a:solidFill>
                            <a:srgbClr val="002060"/>
                          </a:solidFill>
                          <a:latin typeface="Times New Roman" pitchFamily="18" charset="0"/>
                          <a:cs typeface="Times New Roman" pitchFamily="18" charset="0"/>
                        </a:rPr>
                      </a:br>
                      <a:r>
                        <a:rPr lang="en-US" sz="1800" b="1" i="0" dirty="0" smtClean="0">
                          <a:solidFill>
                            <a:srgbClr val="002060"/>
                          </a:solidFill>
                          <a:latin typeface="Times New Roman" pitchFamily="18" charset="0"/>
                          <a:cs typeface="Times New Roman" pitchFamily="18" charset="0"/>
                        </a:rPr>
                        <a:t>Retirement Age </a:t>
                      </a:r>
                      <a:br>
                        <a:rPr lang="en-US" sz="1800" b="1" i="0" dirty="0" smtClean="0">
                          <a:solidFill>
                            <a:srgbClr val="002060"/>
                          </a:solidFill>
                          <a:latin typeface="Times New Roman" pitchFamily="18" charset="0"/>
                          <a:cs typeface="Times New Roman" pitchFamily="18" charset="0"/>
                        </a:rPr>
                      </a:br>
                      <a:r>
                        <a:rPr lang="en-US" sz="1800" b="1" i="0" dirty="0" smtClean="0">
                          <a:solidFill>
                            <a:srgbClr val="002060"/>
                          </a:solidFill>
                          <a:latin typeface="Times New Roman" pitchFamily="18" charset="0"/>
                          <a:cs typeface="Times New Roman" pitchFamily="18" charset="0"/>
                        </a:rPr>
                        <a:t>is</a:t>
                      </a:r>
                      <a:r>
                        <a:rPr lang="en-US" sz="1800" b="1" i="0" baseline="0" dirty="0" smtClean="0">
                          <a:solidFill>
                            <a:srgbClr val="002060"/>
                          </a:solidFill>
                          <a:latin typeface="Times New Roman" pitchFamily="18" charset="0"/>
                          <a:cs typeface="Times New Roman" pitchFamily="18" charset="0"/>
                        </a:rPr>
                        <a:t> Reached</a:t>
                      </a:r>
                      <a:endParaRPr lang="en-US" sz="1800" b="1" i="0" dirty="0">
                        <a:solidFill>
                          <a:srgbClr val="002060"/>
                        </a:solidFill>
                        <a:latin typeface="Times New Roman" pitchFamily="18" charset="0"/>
                        <a:cs typeface="Times New Roman" pitchFamily="18" charset="0"/>
                      </a:endParaRPr>
                    </a:p>
                  </a:txBody>
                  <a:tcPr marL="78156" marR="78156" marT="39079" marB="390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1" baseline="30000" dirty="0" smtClean="0">
                          <a:solidFill>
                            <a:srgbClr val="002060"/>
                          </a:solidFill>
                          <a:latin typeface="Times New Roman" pitchFamily="18" charset="0"/>
                          <a:cs typeface="Times New Roman" pitchFamily="18" charset="0"/>
                        </a:rPr>
                        <a:t>$</a:t>
                      </a:r>
                      <a:r>
                        <a:rPr lang="en-US" sz="1800" b="1" dirty="0" smtClean="0">
                          <a:solidFill>
                            <a:srgbClr val="002060"/>
                          </a:solidFill>
                          <a:latin typeface="Times New Roman" pitchFamily="18" charset="0"/>
                          <a:cs typeface="Times New Roman" pitchFamily="18" charset="0"/>
                        </a:rPr>
                        <a:t>41,880/yr. (</a:t>
                      </a:r>
                      <a:r>
                        <a:rPr lang="en-US" sz="1800" b="1" baseline="30000" dirty="0" smtClean="0">
                          <a:solidFill>
                            <a:srgbClr val="002060"/>
                          </a:solidFill>
                          <a:latin typeface="Times New Roman" pitchFamily="18" charset="0"/>
                          <a:cs typeface="Times New Roman" pitchFamily="18" charset="0"/>
                        </a:rPr>
                        <a:t>$</a:t>
                      </a:r>
                      <a:r>
                        <a:rPr lang="en-US" sz="1800" b="1" dirty="0" smtClean="0">
                          <a:solidFill>
                            <a:srgbClr val="002060"/>
                          </a:solidFill>
                          <a:latin typeface="Times New Roman" pitchFamily="18" charset="0"/>
                          <a:cs typeface="Times New Roman" pitchFamily="18" charset="0"/>
                        </a:rPr>
                        <a:t>3,490/mo.)</a:t>
                      </a:r>
                      <a:endParaRPr lang="en-US" sz="1800" b="1" i="0" dirty="0">
                        <a:solidFill>
                          <a:srgbClr val="002060"/>
                        </a:solidFill>
                        <a:latin typeface="Times New Roman" pitchFamily="18" charset="0"/>
                        <a:cs typeface="Times New Roman" pitchFamily="18" charset="0"/>
                      </a:endParaRPr>
                    </a:p>
                  </a:txBody>
                  <a:tcPr marL="78156" marR="78156" marT="39079" marB="390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baseline="30000" dirty="0" smtClean="0">
                        <a:solidFill>
                          <a:srgbClr val="002060"/>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baseline="30000" dirty="0" smtClean="0">
                          <a:solidFill>
                            <a:srgbClr val="002060"/>
                          </a:solidFill>
                          <a:latin typeface="Times New Roman" pitchFamily="18" charset="0"/>
                          <a:cs typeface="Times New Roman" pitchFamily="18" charset="0"/>
                        </a:rPr>
                        <a:t>$</a:t>
                      </a:r>
                      <a:r>
                        <a:rPr lang="en-US" sz="1800" b="1" dirty="0" smtClean="0">
                          <a:solidFill>
                            <a:srgbClr val="002060"/>
                          </a:solidFill>
                          <a:latin typeface="Times New Roman" pitchFamily="18" charset="0"/>
                          <a:cs typeface="Times New Roman" pitchFamily="18" charset="0"/>
                        </a:rPr>
                        <a:t>1 for every </a:t>
                      </a:r>
                      <a:r>
                        <a:rPr lang="en-US" sz="1800" b="1" baseline="30000" dirty="0" smtClean="0">
                          <a:solidFill>
                            <a:srgbClr val="002060"/>
                          </a:solidFill>
                          <a:latin typeface="Times New Roman" pitchFamily="18" charset="0"/>
                          <a:cs typeface="Times New Roman" pitchFamily="18" charset="0"/>
                        </a:rPr>
                        <a:t>$</a:t>
                      </a:r>
                      <a:r>
                        <a:rPr lang="en-US" sz="1800" b="1" dirty="0" smtClean="0">
                          <a:solidFill>
                            <a:srgbClr val="002060"/>
                          </a:solidFill>
                          <a:latin typeface="Times New Roman" pitchFamily="18" charset="0"/>
                          <a:cs typeface="Times New Roman" pitchFamily="18" charset="0"/>
                        </a:rPr>
                        <a:t>3</a:t>
                      </a:r>
                    </a:p>
                    <a:p>
                      <a:pPr algn="ctr"/>
                      <a:endParaRPr lang="en-US" sz="1800" b="1" i="0" dirty="0">
                        <a:solidFill>
                          <a:srgbClr val="002060"/>
                        </a:solidFill>
                        <a:latin typeface="Times New Roman" pitchFamily="18" charset="0"/>
                        <a:cs typeface="Times New Roman" pitchFamily="18" charset="0"/>
                      </a:endParaRPr>
                    </a:p>
                  </a:txBody>
                  <a:tcPr marL="78156" marR="78156" marT="39079" marB="390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r>
              <a:tr h="791196">
                <a:tc>
                  <a:txBody>
                    <a:bodyPr/>
                    <a:lstStyle/>
                    <a:p>
                      <a:pPr algn="ctr"/>
                      <a:r>
                        <a:rPr lang="en-US" sz="1800" b="1" i="0" dirty="0" smtClean="0">
                          <a:solidFill>
                            <a:srgbClr val="002060"/>
                          </a:solidFill>
                          <a:latin typeface="Times New Roman" pitchFamily="18" charset="0"/>
                          <a:cs typeface="Times New Roman" pitchFamily="18" charset="0"/>
                        </a:rPr>
                        <a:t>Month of Full</a:t>
                      </a:r>
                      <a:r>
                        <a:rPr lang="en-US" sz="1800" b="1" i="0" baseline="0" dirty="0" smtClean="0">
                          <a:solidFill>
                            <a:srgbClr val="002060"/>
                          </a:solidFill>
                          <a:latin typeface="Times New Roman" pitchFamily="18" charset="0"/>
                          <a:cs typeface="Times New Roman" pitchFamily="18" charset="0"/>
                        </a:rPr>
                        <a:t> </a:t>
                      </a:r>
                      <a:br>
                        <a:rPr lang="en-US" sz="1800" b="1" i="0" baseline="0" dirty="0" smtClean="0">
                          <a:solidFill>
                            <a:srgbClr val="002060"/>
                          </a:solidFill>
                          <a:latin typeface="Times New Roman" pitchFamily="18" charset="0"/>
                          <a:cs typeface="Times New Roman" pitchFamily="18" charset="0"/>
                        </a:rPr>
                      </a:br>
                      <a:r>
                        <a:rPr lang="en-US" sz="1800" b="1" i="0" baseline="0" dirty="0" smtClean="0">
                          <a:solidFill>
                            <a:srgbClr val="002060"/>
                          </a:solidFill>
                          <a:latin typeface="Times New Roman" pitchFamily="18" charset="0"/>
                          <a:cs typeface="Times New Roman" pitchFamily="18" charset="0"/>
                        </a:rPr>
                        <a:t>Retirement Age </a:t>
                      </a:r>
                      <a:br>
                        <a:rPr lang="en-US" sz="1800" b="1" i="0" baseline="0" dirty="0" smtClean="0">
                          <a:solidFill>
                            <a:srgbClr val="002060"/>
                          </a:solidFill>
                          <a:latin typeface="Times New Roman" pitchFamily="18" charset="0"/>
                          <a:cs typeface="Times New Roman" pitchFamily="18" charset="0"/>
                        </a:rPr>
                      </a:br>
                      <a:r>
                        <a:rPr lang="en-US" sz="1800" b="1" i="0" baseline="0" dirty="0" smtClean="0">
                          <a:solidFill>
                            <a:srgbClr val="002060"/>
                          </a:solidFill>
                          <a:latin typeface="Times New Roman" pitchFamily="18" charset="0"/>
                          <a:cs typeface="Times New Roman" pitchFamily="18" charset="0"/>
                        </a:rPr>
                        <a:t>and Above</a:t>
                      </a:r>
                      <a:endParaRPr lang="en-US" sz="1800" b="1" i="0" dirty="0">
                        <a:solidFill>
                          <a:srgbClr val="002060"/>
                        </a:solidFill>
                        <a:latin typeface="Times New Roman" pitchFamily="18" charset="0"/>
                        <a:cs typeface="Times New Roman" pitchFamily="18" charset="0"/>
                      </a:endParaRPr>
                    </a:p>
                  </a:txBody>
                  <a:tcPr marL="78156" marR="78156" marT="39079" marB="390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1" i="0" dirty="0" smtClean="0">
                          <a:solidFill>
                            <a:srgbClr val="002060"/>
                          </a:solidFill>
                          <a:latin typeface="Times New Roman" pitchFamily="18" charset="0"/>
                          <a:cs typeface="Times New Roman" pitchFamily="18" charset="0"/>
                        </a:rPr>
                        <a:t>No Limit</a:t>
                      </a:r>
                      <a:endParaRPr lang="en-US" sz="1800" b="1" i="0" dirty="0">
                        <a:solidFill>
                          <a:srgbClr val="002060"/>
                        </a:solidFill>
                        <a:latin typeface="Times New Roman" pitchFamily="18" charset="0"/>
                        <a:cs typeface="Times New Roman" pitchFamily="18" charset="0"/>
                      </a:endParaRPr>
                    </a:p>
                  </a:txBody>
                  <a:tcPr marL="78156" marR="78156" marT="39079" marB="390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1" i="0" dirty="0" smtClean="0">
                          <a:solidFill>
                            <a:srgbClr val="002060"/>
                          </a:solidFill>
                          <a:latin typeface="Times New Roman" pitchFamily="18" charset="0"/>
                          <a:cs typeface="Times New Roman" pitchFamily="18" charset="0"/>
                        </a:rPr>
                        <a:t>No Limit</a:t>
                      </a:r>
                      <a:endParaRPr lang="en-US" sz="1800" b="1" i="0" dirty="0">
                        <a:solidFill>
                          <a:srgbClr val="002060"/>
                        </a:solidFill>
                        <a:latin typeface="Times New Roman" pitchFamily="18" charset="0"/>
                        <a:cs typeface="Times New Roman" pitchFamily="18" charset="0"/>
                      </a:endParaRPr>
                    </a:p>
                  </a:txBody>
                  <a:tcPr marL="78156" marR="78156" marT="39079" marB="390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914400" y="1295400"/>
            <a:ext cx="8077200" cy="3262432"/>
          </a:xfrm>
          <a:prstGeom prst="rect">
            <a:avLst/>
          </a:prstGeom>
          <a:noFill/>
          <a:ln w="9525">
            <a:noFill/>
            <a:miter lim="800000"/>
            <a:headEnd/>
            <a:tailEnd/>
          </a:ln>
        </p:spPr>
        <p:txBody>
          <a:bodyPr>
            <a:spAutoFit/>
          </a:bodyPr>
          <a:lstStyle/>
          <a:p>
            <a:pPr marL="465138" indent="-465138">
              <a:spcBef>
                <a:spcPts val="1200"/>
              </a:spcBef>
              <a:buClr>
                <a:srgbClr val="FA1200"/>
              </a:buClr>
              <a:buFont typeface="Wingdings" pitchFamily="2" charset="2"/>
              <a:buChar char="Ø"/>
            </a:pPr>
            <a:r>
              <a:rPr lang="en-US" sz="2800" dirty="0">
                <a:solidFill>
                  <a:srgbClr val="002060"/>
                </a:solidFill>
                <a:cs typeface="Arial" charset="0"/>
              </a:rPr>
              <a:t>Apply online at www.socialsecurity.gov</a:t>
            </a:r>
            <a:br>
              <a:rPr lang="en-US" sz="2800" dirty="0">
                <a:solidFill>
                  <a:srgbClr val="002060"/>
                </a:solidFill>
                <a:cs typeface="Arial" charset="0"/>
              </a:rPr>
            </a:br>
            <a:r>
              <a:rPr lang="en-US" sz="2800" dirty="0">
                <a:solidFill>
                  <a:srgbClr val="002060"/>
                </a:solidFill>
                <a:cs typeface="Arial" charset="0"/>
              </a:rPr>
              <a:t>It is the most convenient way to apply; </a:t>
            </a:r>
          </a:p>
          <a:p>
            <a:pPr marL="465138" indent="-465138">
              <a:spcBef>
                <a:spcPts val="1200"/>
              </a:spcBef>
              <a:buClr>
                <a:srgbClr val="FA1200"/>
              </a:buClr>
              <a:buFont typeface="Wingdings" pitchFamily="2" charset="2"/>
              <a:buChar char="Ø"/>
            </a:pPr>
            <a:r>
              <a:rPr lang="en-US" sz="2800" dirty="0" smtClean="0">
                <a:solidFill>
                  <a:srgbClr val="002060"/>
                </a:solidFill>
                <a:cs typeface="Arial" charset="0"/>
              </a:rPr>
              <a:t>Call </a:t>
            </a:r>
            <a:r>
              <a:rPr lang="en-US" sz="2800" dirty="0">
                <a:solidFill>
                  <a:srgbClr val="002060"/>
                </a:solidFill>
                <a:cs typeface="Arial" charset="0"/>
              </a:rPr>
              <a:t>Social Security to schedule an appointment 1-800-772-1213 (TTY 1-800-325-0778); </a:t>
            </a:r>
            <a:r>
              <a:rPr lang="en-US" sz="2800" dirty="0" smtClean="0">
                <a:solidFill>
                  <a:srgbClr val="002060"/>
                </a:solidFill>
                <a:cs typeface="Arial" charset="0"/>
              </a:rPr>
              <a:t>or</a:t>
            </a:r>
          </a:p>
          <a:p>
            <a:pPr marL="465138" indent="-465138">
              <a:spcBef>
                <a:spcPts val="1200"/>
              </a:spcBef>
              <a:buClr>
                <a:srgbClr val="FA1200"/>
              </a:buClr>
              <a:buFont typeface="Wingdings" pitchFamily="2" charset="2"/>
              <a:buChar char="Ø"/>
            </a:pPr>
            <a:r>
              <a:rPr lang="en-US" sz="2800" dirty="0" smtClean="0">
                <a:solidFill>
                  <a:srgbClr val="002060"/>
                </a:solidFill>
                <a:cs typeface="Arial" charset="0"/>
              </a:rPr>
              <a:t>Apply </a:t>
            </a:r>
            <a:r>
              <a:rPr lang="en-US" sz="2800" dirty="0">
                <a:solidFill>
                  <a:srgbClr val="002060"/>
                </a:solidFill>
                <a:cs typeface="Arial" charset="0"/>
              </a:rPr>
              <a:t>at your local Social Security office.</a:t>
            </a:r>
          </a:p>
          <a:p>
            <a:pPr marL="1257300" lvl="2" indent="-342900" algn="ctr">
              <a:spcBef>
                <a:spcPts val="1200"/>
              </a:spcBef>
              <a:buClr>
                <a:srgbClr val="FA1200"/>
              </a:buClr>
              <a:buFont typeface="Wingdings" pitchFamily="2" charset="2"/>
              <a:buNone/>
            </a:pPr>
            <a:endParaRPr lang="en-US" sz="2800" dirty="0">
              <a:solidFill>
                <a:srgbClr val="000066"/>
              </a:solidFill>
              <a:cs typeface="Arial" charset="0"/>
            </a:endParaRPr>
          </a:p>
        </p:txBody>
      </p:sp>
      <p:sp>
        <p:nvSpPr>
          <p:cNvPr id="37891" name="Text Box 3"/>
          <p:cNvSpPr txBox="1">
            <a:spLocks noChangeArrowheads="1"/>
          </p:cNvSpPr>
          <p:nvPr/>
        </p:nvSpPr>
        <p:spPr bwMode="auto">
          <a:xfrm>
            <a:off x="685800" y="329625"/>
            <a:ext cx="8382000" cy="584775"/>
          </a:xfrm>
          <a:prstGeom prst="rect">
            <a:avLst/>
          </a:prstGeom>
          <a:noFill/>
          <a:ln w="9525">
            <a:noFill/>
            <a:miter lim="800000"/>
            <a:headEnd/>
            <a:tailEnd/>
          </a:ln>
        </p:spPr>
        <p:txBody>
          <a:bodyPr>
            <a:spAutoFit/>
          </a:bodyPr>
          <a:lstStyle/>
          <a:p>
            <a:pPr algn="ctr">
              <a:spcBef>
                <a:spcPct val="50000"/>
              </a:spcBef>
            </a:pPr>
            <a:r>
              <a:rPr lang="en-US" sz="3200" dirty="0">
                <a:solidFill>
                  <a:srgbClr val="002060"/>
                </a:solidFill>
              </a:rPr>
              <a:t>How Do I Apply for Retirement Benefits?</a:t>
            </a:r>
          </a:p>
        </p:txBody>
      </p:sp>
      <p:pic>
        <p:nvPicPr>
          <p:cNvPr id="1026" name="Picture 2" descr="C:\Users\363279.BA\Desktop\WomenGardenerBillboard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171" y="4114800"/>
            <a:ext cx="4321629" cy="2430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776083\Desktop\FireShot Screen Capture #022 - 'The United States Social Security Administration' - www_ssa_gov.png"/>
          <p:cNvPicPr>
            <a:picLocks noChangeAspect="1" noChangeArrowheads="1"/>
          </p:cNvPicPr>
          <p:nvPr/>
        </p:nvPicPr>
        <p:blipFill rotWithShape="1">
          <a:blip r:embed="rId3">
            <a:extLst>
              <a:ext uri="{28A0092B-C50C-407E-A947-70E740481C1C}">
                <a14:useLocalDpi xmlns:a14="http://schemas.microsoft.com/office/drawing/2010/main" val="0"/>
              </a:ext>
            </a:extLst>
          </a:blip>
          <a:srcRect l="7482" t="1" r="6430" b="29771"/>
          <a:stretch/>
        </p:blipFill>
        <p:spPr bwMode="auto">
          <a:xfrm>
            <a:off x="838200" y="1360714"/>
            <a:ext cx="4800600" cy="5301343"/>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
        <p:nvSpPr>
          <p:cNvPr id="38914" name="Rectangle 3"/>
          <p:cNvSpPr>
            <a:spLocks noGrp="1" noChangeArrowheads="1"/>
          </p:cNvSpPr>
          <p:nvPr>
            <p:ph type="body" idx="4294967295"/>
          </p:nvPr>
        </p:nvSpPr>
        <p:spPr bwMode="auto">
          <a:xfrm>
            <a:off x="762000" y="231775"/>
            <a:ext cx="8382000" cy="6064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indent="0" algn="ctr" eaLnBrk="1" hangingPunct="1">
              <a:lnSpc>
                <a:spcPct val="90000"/>
              </a:lnSpc>
              <a:buFontTx/>
              <a:buNone/>
            </a:pPr>
            <a:r>
              <a:rPr lang="en-US" sz="4000" b="1" dirty="0" smtClean="0">
                <a:solidFill>
                  <a:srgbClr val="002060"/>
                </a:solidFill>
                <a:latin typeface="Times New Roman" pitchFamily="18" charset="0"/>
              </a:rPr>
              <a:t>Applying for Retirement Benefits</a:t>
            </a:r>
          </a:p>
        </p:txBody>
      </p:sp>
      <p:sp>
        <p:nvSpPr>
          <p:cNvPr id="8" name="Rectangle 7"/>
          <p:cNvSpPr>
            <a:spLocks noChangeArrowheads="1"/>
          </p:cNvSpPr>
          <p:nvPr/>
        </p:nvSpPr>
        <p:spPr bwMode="auto">
          <a:xfrm>
            <a:off x="2054888" y="1752600"/>
            <a:ext cx="421170" cy="204178"/>
          </a:xfrm>
          <a:prstGeom prst="rect">
            <a:avLst/>
          </a:prstGeom>
          <a:noFill/>
          <a:ln w="38100" algn="ctr">
            <a:solidFill>
              <a:srgbClr val="FF3300"/>
            </a:solidFill>
            <a:round/>
            <a:headEnd/>
            <a:tailEnd/>
          </a:ln>
        </p:spPr>
        <p:txBody>
          <a:bodyPr wrap="square">
            <a:spAutoFit/>
          </a:bodyPr>
          <a:lstStyle/>
          <a:p>
            <a:endParaRPr lang="en-US" sz="900" baseline="-25000" dirty="0"/>
          </a:p>
        </p:txBody>
      </p:sp>
      <p:cxnSp>
        <p:nvCxnSpPr>
          <p:cNvPr id="9" name="Straight Arrow Connector 8"/>
          <p:cNvCxnSpPr>
            <a:cxnSpLocks noChangeShapeType="1"/>
          </p:cNvCxnSpPr>
          <p:nvPr/>
        </p:nvCxnSpPr>
        <p:spPr bwMode="auto">
          <a:xfrm flipV="1">
            <a:off x="1038627" y="2022929"/>
            <a:ext cx="1016261" cy="421257"/>
          </a:xfrm>
          <a:prstGeom prst="straightConnector1">
            <a:avLst/>
          </a:prstGeom>
          <a:noFill/>
          <a:ln w="57150" algn="ctr">
            <a:solidFill>
              <a:srgbClr val="FF3300"/>
            </a:solidFill>
            <a:round/>
            <a:headEnd/>
            <a:tailEnd type="arrow" w="med" len="med"/>
          </a:ln>
        </p:spPr>
      </p:cxnSp>
      <p:sp>
        <p:nvSpPr>
          <p:cNvPr id="10" name="Text Box 11"/>
          <p:cNvSpPr txBox="1">
            <a:spLocks noChangeArrowheads="1"/>
          </p:cNvSpPr>
          <p:nvPr/>
        </p:nvSpPr>
        <p:spPr bwMode="auto">
          <a:xfrm>
            <a:off x="5638800" y="2590800"/>
            <a:ext cx="3309135" cy="1938992"/>
          </a:xfrm>
          <a:prstGeom prst="rect">
            <a:avLst/>
          </a:prstGeom>
          <a:noFill/>
          <a:ln w="9525" algn="ctr">
            <a:noFill/>
            <a:miter lim="800000"/>
            <a:headEnd/>
            <a:tailEnd/>
          </a:ln>
        </p:spPr>
        <p:txBody>
          <a:bodyPr wrap="square">
            <a:spAutoFit/>
          </a:bodyPr>
          <a:lstStyle/>
          <a:p>
            <a:pPr algn="ctr">
              <a:spcBef>
                <a:spcPct val="50000"/>
              </a:spcBef>
            </a:pPr>
            <a:r>
              <a:rPr lang="en-US" dirty="0">
                <a:solidFill>
                  <a:srgbClr val="002060"/>
                </a:solidFill>
              </a:rPr>
              <a:t>You can apply online for </a:t>
            </a:r>
            <a:r>
              <a:rPr lang="en-US" dirty="0" smtClean="0">
                <a:solidFill>
                  <a:srgbClr val="002060"/>
                </a:solidFill>
              </a:rPr>
              <a:t>Retirement Benefits </a:t>
            </a:r>
            <a:r>
              <a:rPr lang="en-US" dirty="0">
                <a:solidFill>
                  <a:srgbClr val="002060"/>
                </a:solidFill>
              </a:rPr>
              <a:t>by visiting </a:t>
            </a:r>
            <a:r>
              <a:rPr lang="en-US" dirty="0">
                <a:solidFill>
                  <a:srgbClr val="3366FF"/>
                </a:solidFill>
              </a:rPr>
              <a:t>www.socialsecurity.gov </a:t>
            </a:r>
            <a:r>
              <a:rPr lang="en-US" dirty="0">
                <a:solidFill>
                  <a:srgbClr val="002060"/>
                </a:solidFill>
              </a:rPr>
              <a:t>and </a:t>
            </a:r>
            <a:r>
              <a:rPr lang="en-US" dirty="0" smtClean="0">
                <a:solidFill>
                  <a:srgbClr val="002060"/>
                </a:solidFill>
              </a:rPr>
              <a:t>clicking “Benefits”</a:t>
            </a:r>
            <a:endParaRPr lang="en-US"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7"/>
          <p:cNvSpPr txBox="1">
            <a:spLocks noChangeArrowheads="1"/>
          </p:cNvSpPr>
          <p:nvPr/>
        </p:nvSpPr>
        <p:spPr bwMode="auto">
          <a:xfrm>
            <a:off x="685800" y="63500"/>
            <a:ext cx="8382000" cy="1079500"/>
          </a:xfrm>
          <a:prstGeom prst="rect">
            <a:avLst/>
          </a:prstGeom>
          <a:noFill/>
          <a:ln w="9525">
            <a:noFill/>
            <a:miter lim="800000"/>
            <a:headEnd/>
            <a:tailEnd/>
          </a:ln>
        </p:spPr>
        <p:txBody>
          <a:bodyPr>
            <a:spAutoFit/>
          </a:bodyPr>
          <a:lstStyle/>
          <a:p>
            <a:pPr algn="ctr">
              <a:lnSpc>
                <a:spcPct val="90000"/>
              </a:lnSpc>
            </a:pPr>
            <a:r>
              <a:rPr lang="en-US" sz="3600" dirty="0">
                <a:solidFill>
                  <a:srgbClr val="002060"/>
                </a:solidFill>
              </a:rPr>
              <a:t>What Will You Need When Applying</a:t>
            </a:r>
          </a:p>
          <a:p>
            <a:pPr algn="ctr">
              <a:lnSpc>
                <a:spcPct val="90000"/>
              </a:lnSpc>
            </a:pPr>
            <a:r>
              <a:rPr lang="en-US" sz="3600" dirty="0">
                <a:solidFill>
                  <a:srgbClr val="002060"/>
                </a:solidFill>
              </a:rPr>
              <a:t>for Your Social Security Benefits?</a:t>
            </a:r>
          </a:p>
        </p:txBody>
      </p:sp>
      <p:sp>
        <p:nvSpPr>
          <p:cNvPr id="40963" name="Text Box 21"/>
          <p:cNvSpPr txBox="1">
            <a:spLocks noChangeArrowheads="1"/>
          </p:cNvSpPr>
          <p:nvPr/>
        </p:nvSpPr>
        <p:spPr bwMode="auto">
          <a:xfrm>
            <a:off x="914400" y="1466195"/>
            <a:ext cx="8229600" cy="4401205"/>
          </a:xfrm>
          <a:prstGeom prst="rect">
            <a:avLst/>
          </a:prstGeom>
          <a:noFill/>
          <a:ln w="9525" algn="ctr">
            <a:noFill/>
            <a:miter lim="800000"/>
            <a:headEnd/>
            <a:tailEnd/>
          </a:ln>
        </p:spPr>
        <p:txBody>
          <a:bodyPr wrap="square">
            <a:spAutoFit/>
          </a:bodyPr>
          <a:lstStyle/>
          <a:p>
            <a:pPr>
              <a:spcBef>
                <a:spcPct val="50000"/>
              </a:spcBef>
              <a:buClr>
                <a:srgbClr val="FF3300"/>
              </a:buClr>
              <a:buFont typeface="Wingdings" pitchFamily="2" charset="2"/>
              <a:buChar char="Ø"/>
              <a:tabLst>
                <a:tab pos="228600" algn="l"/>
                <a:tab pos="3429000" algn="l"/>
              </a:tabLst>
            </a:pPr>
            <a:r>
              <a:rPr lang="en-US" sz="2800" dirty="0">
                <a:solidFill>
                  <a:srgbClr val="002060"/>
                </a:solidFill>
              </a:rPr>
              <a:t> Social Security number for each applicant</a:t>
            </a:r>
          </a:p>
          <a:p>
            <a:pPr>
              <a:spcBef>
                <a:spcPct val="50000"/>
              </a:spcBef>
              <a:buClr>
                <a:srgbClr val="FF3300"/>
              </a:buClr>
              <a:buFont typeface="Wingdings" pitchFamily="2" charset="2"/>
              <a:buChar char="Ø"/>
              <a:tabLst>
                <a:tab pos="228600" algn="l"/>
                <a:tab pos="3429000" algn="l"/>
              </a:tabLst>
            </a:pPr>
            <a:r>
              <a:rPr lang="en-US" sz="2800" dirty="0">
                <a:solidFill>
                  <a:srgbClr val="002060"/>
                </a:solidFill>
              </a:rPr>
              <a:t> Proof of age </a:t>
            </a:r>
            <a:r>
              <a:rPr lang="en-US" sz="1600" b="0" dirty="0" smtClean="0">
                <a:solidFill>
                  <a:srgbClr val="002060"/>
                </a:solidFill>
              </a:rPr>
              <a:t>(only if date of birth allegation doesn't match Social Security records)</a:t>
            </a:r>
            <a:endParaRPr lang="en-US" sz="1600" b="0" dirty="0">
              <a:solidFill>
                <a:srgbClr val="002060"/>
              </a:solidFill>
            </a:endParaRPr>
          </a:p>
          <a:p>
            <a:pPr>
              <a:spcBef>
                <a:spcPct val="50000"/>
              </a:spcBef>
              <a:buClr>
                <a:srgbClr val="FF3300"/>
              </a:buClr>
              <a:buFont typeface="Wingdings" pitchFamily="2" charset="2"/>
              <a:buChar char="Ø"/>
              <a:tabLst>
                <a:tab pos="228600" algn="l"/>
                <a:tab pos="3429000" algn="l"/>
              </a:tabLst>
            </a:pPr>
            <a:r>
              <a:rPr lang="en-US" sz="2800" dirty="0">
                <a:solidFill>
                  <a:srgbClr val="002060"/>
                </a:solidFill>
              </a:rPr>
              <a:t> Latest W-2 or self-employment tax return</a:t>
            </a:r>
          </a:p>
          <a:p>
            <a:pPr>
              <a:spcBef>
                <a:spcPct val="50000"/>
              </a:spcBef>
              <a:buClr>
                <a:srgbClr val="FF3300"/>
              </a:buClr>
              <a:buFont typeface="Wingdings" pitchFamily="2" charset="2"/>
              <a:buChar char="Ø"/>
              <a:tabLst>
                <a:tab pos="228600" algn="l"/>
                <a:tab pos="3429000" algn="l"/>
              </a:tabLst>
            </a:pPr>
            <a:r>
              <a:rPr lang="en-US" sz="2800" dirty="0">
                <a:solidFill>
                  <a:srgbClr val="002060"/>
                </a:solidFill>
              </a:rPr>
              <a:t> Earnings estimate</a:t>
            </a:r>
          </a:p>
          <a:p>
            <a:pPr>
              <a:spcBef>
                <a:spcPct val="50000"/>
              </a:spcBef>
              <a:buClr>
                <a:srgbClr val="FF3300"/>
              </a:buClr>
              <a:buFont typeface="Wingdings" pitchFamily="2" charset="2"/>
              <a:buChar char="Ø"/>
              <a:tabLst>
                <a:tab pos="228600" algn="l"/>
                <a:tab pos="3429000" algn="l"/>
              </a:tabLst>
            </a:pPr>
            <a:r>
              <a:rPr lang="en-US" sz="2800" dirty="0">
                <a:solidFill>
                  <a:srgbClr val="002060"/>
                </a:solidFill>
              </a:rPr>
              <a:t> Bank information for direct deposit</a:t>
            </a:r>
          </a:p>
          <a:p>
            <a:pPr>
              <a:spcBef>
                <a:spcPct val="50000"/>
              </a:spcBef>
              <a:buClr>
                <a:srgbClr val="FF3300"/>
              </a:buClr>
              <a:buFont typeface="Wingdings" pitchFamily="2" charset="2"/>
              <a:buChar char="Ø"/>
              <a:tabLst>
                <a:tab pos="228600" algn="l"/>
                <a:tab pos="3429000" algn="l"/>
              </a:tabLst>
            </a:pPr>
            <a:r>
              <a:rPr lang="en-US" sz="2800" dirty="0">
                <a:solidFill>
                  <a:srgbClr val="002060"/>
                </a:solidFill>
              </a:rPr>
              <a:t> Information about marriages/divorces</a:t>
            </a:r>
          </a:p>
          <a:p>
            <a:pPr>
              <a:spcBef>
                <a:spcPct val="50000"/>
              </a:spcBef>
              <a:buClr>
                <a:srgbClr val="FF3300"/>
              </a:buClr>
              <a:buFont typeface="Wingdings" pitchFamily="2" charset="2"/>
              <a:buChar char="Ø"/>
              <a:tabLst>
                <a:tab pos="228600" algn="l"/>
                <a:tab pos="3429000" algn="l"/>
              </a:tabLst>
            </a:pPr>
            <a:r>
              <a:rPr lang="en-US" sz="2800" dirty="0">
                <a:solidFill>
                  <a:srgbClr val="002060"/>
                </a:solidFill>
              </a:rPr>
              <a:t> Information about military or railroad service</a:t>
            </a:r>
          </a:p>
        </p:txBody>
      </p:sp>
      <p:sp>
        <p:nvSpPr>
          <p:cNvPr id="40964" name="Line 22"/>
          <p:cNvSpPr>
            <a:spLocks noChangeShapeType="1"/>
          </p:cNvSpPr>
          <p:nvPr/>
        </p:nvSpPr>
        <p:spPr bwMode="auto">
          <a:xfrm>
            <a:off x="1066800" y="1143000"/>
            <a:ext cx="7696200" cy="0"/>
          </a:xfrm>
          <a:prstGeom prst="line">
            <a:avLst/>
          </a:prstGeom>
          <a:noFill/>
          <a:ln w="57150" cmpd="thinThick">
            <a:solidFill>
              <a:srgbClr val="FF3300"/>
            </a:solidFill>
            <a:round/>
            <a:headEnd/>
            <a:tailEnd/>
          </a:ln>
        </p:spPr>
        <p:txBody>
          <a:bodyPr>
            <a:spAutoFit/>
          </a:bodyPr>
          <a:lstStyle/>
          <a:p>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7"/>
          <p:cNvSpPr txBox="1">
            <a:spLocks noChangeArrowheads="1"/>
          </p:cNvSpPr>
          <p:nvPr/>
        </p:nvSpPr>
        <p:spPr bwMode="auto">
          <a:xfrm>
            <a:off x="762000" y="228600"/>
            <a:ext cx="8382000" cy="707886"/>
          </a:xfrm>
          <a:prstGeom prst="rect">
            <a:avLst/>
          </a:prstGeom>
          <a:noFill/>
          <a:ln w="9525">
            <a:noFill/>
            <a:miter lim="800000"/>
            <a:headEnd/>
            <a:tailEnd/>
          </a:ln>
        </p:spPr>
        <p:txBody>
          <a:bodyPr>
            <a:spAutoFit/>
          </a:bodyPr>
          <a:lstStyle/>
          <a:p>
            <a:pPr algn="ctr"/>
            <a:r>
              <a:rPr lang="en-US" sz="4000" dirty="0">
                <a:solidFill>
                  <a:srgbClr val="002060"/>
                </a:solidFill>
              </a:rPr>
              <a:t>Who Can Get Survivors Benefits?</a:t>
            </a:r>
          </a:p>
        </p:txBody>
      </p:sp>
      <p:sp>
        <p:nvSpPr>
          <p:cNvPr id="41987" name="Text Box 16"/>
          <p:cNvSpPr txBox="1">
            <a:spLocks noChangeArrowheads="1"/>
          </p:cNvSpPr>
          <p:nvPr/>
        </p:nvSpPr>
        <p:spPr bwMode="auto">
          <a:xfrm>
            <a:off x="990600" y="1177290"/>
            <a:ext cx="7620000" cy="5909310"/>
          </a:xfrm>
          <a:prstGeom prst="rect">
            <a:avLst/>
          </a:prstGeom>
          <a:noFill/>
          <a:ln w="9525">
            <a:noFill/>
            <a:miter lim="800000"/>
            <a:headEnd/>
            <a:tailEnd/>
          </a:ln>
        </p:spPr>
        <p:txBody>
          <a:bodyPr>
            <a:spAutoFit/>
          </a:bodyPr>
          <a:lstStyle/>
          <a:p>
            <a:pPr>
              <a:lnSpc>
                <a:spcPct val="150000"/>
              </a:lnSpc>
              <a:spcBef>
                <a:spcPct val="50000"/>
              </a:spcBef>
            </a:pPr>
            <a:r>
              <a:rPr lang="en-US" u="sng" dirty="0">
                <a:solidFill>
                  <a:srgbClr val="002060"/>
                </a:solidFill>
              </a:rPr>
              <a:t>Your Child if:</a:t>
            </a:r>
          </a:p>
          <a:p>
            <a:pPr>
              <a:spcBef>
                <a:spcPts val="1200"/>
              </a:spcBef>
              <a:buClr>
                <a:srgbClr val="FF3300"/>
              </a:buClr>
              <a:buFont typeface="Wingdings" pitchFamily="2" charset="2"/>
              <a:buChar char="Ø"/>
            </a:pPr>
            <a:r>
              <a:rPr lang="en-US" dirty="0" smtClean="0">
                <a:solidFill>
                  <a:srgbClr val="002060"/>
                </a:solidFill>
              </a:rPr>
              <a:t> Not </a:t>
            </a:r>
            <a:r>
              <a:rPr lang="en-US" dirty="0">
                <a:solidFill>
                  <a:srgbClr val="002060"/>
                </a:solidFill>
              </a:rPr>
              <a:t>married under age 18 </a:t>
            </a:r>
            <a:r>
              <a:rPr lang="en-US" sz="1800" b="0" dirty="0">
                <a:solidFill>
                  <a:srgbClr val="002060"/>
                </a:solidFill>
              </a:rPr>
              <a:t>(under 19 if still in high school)</a:t>
            </a:r>
          </a:p>
          <a:p>
            <a:pPr>
              <a:spcBef>
                <a:spcPts val="1200"/>
              </a:spcBef>
              <a:buClr>
                <a:srgbClr val="FF3300"/>
              </a:buClr>
              <a:buFont typeface="Wingdings" pitchFamily="2" charset="2"/>
              <a:buChar char="Ø"/>
            </a:pPr>
            <a:r>
              <a:rPr lang="en-US" dirty="0" smtClean="0">
                <a:solidFill>
                  <a:srgbClr val="002060"/>
                </a:solidFill>
              </a:rPr>
              <a:t> Not </a:t>
            </a:r>
            <a:r>
              <a:rPr lang="en-US" dirty="0">
                <a:solidFill>
                  <a:srgbClr val="002060"/>
                </a:solidFill>
              </a:rPr>
              <a:t>married and disabled before age </a:t>
            </a:r>
            <a:r>
              <a:rPr lang="en-US" dirty="0" smtClean="0">
                <a:solidFill>
                  <a:srgbClr val="002060"/>
                </a:solidFill>
              </a:rPr>
              <a:t>22</a:t>
            </a:r>
          </a:p>
          <a:p>
            <a:pPr>
              <a:spcBef>
                <a:spcPts val="1200"/>
              </a:spcBef>
              <a:buClr>
                <a:srgbClr val="FF3300"/>
              </a:buClr>
            </a:pPr>
            <a:r>
              <a:rPr lang="en-US" u="sng" dirty="0" smtClean="0">
                <a:solidFill>
                  <a:srgbClr val="002060"/>
                </a:solidFill>
              </a:rPr>
              <a:t>Widow </a:t>
            </a:r>
            <a:r>
              <a:rPr lang="en-US" u="sng" dirty="0">
                <a:solidFill>
                  <a:srgbClr val="002060"/>
                </a:solidFill>
              </a:rPr>
              <a:t>or Widower:</a:t>
            </a:r>
          </a:p>
          <a:p>
            <a:pPr>
              <a:spcBef>
                <a:spcPts val="1200"/>
              </a:spcBef>
              <a:buClr>
                <a:srgbClr val="FF3300"/>
              </a:buClr>
              <a:buFont typeface="Wingdings" pitchFamily="2" charset="2"/>
              <a:buChar char="Ø"/>
            </a:pPr>
            <a:r>
              <a:rPr lang="en-US" dirty="0" smtClean="0">
                <a:solidFill>
                  <a:srgbClr val="002060"/>
                </a:solidFill>
              </a:rPr>
              <a:t> Full </a:t>
            </a:r>
            <a:r>
              <a:rPr lang="en-US" dirty="0">
                <a:solidFill>
                  <a:srgbClr val="002060"/>
                </a:solidFill>
              </a:rPr>
              <a:t>benefits at full retirement age</a:t>
            </a:r>
          </a:p>
          <a:p>
            <a:pPr>
              <a:spcBef>
                <a:spcPts val="1200"/>
              </a:spcBef>
              <a:buClr>
                <a:srgbClr val="FF3300"/>
              </a:buClr>
              <a:buFont typeface="Wingdings" pitchFamily="2" charset="2"/>
              <a:buChar char="Ø"/>
            </a:pPr>
            <a:r>
              <a:rPr lang="en-US" dirty="0" smtClean="0">
                <a:solidFill>
                  <a:srgbClr val="002060"/>
                </a:solidFill>
              </a:rPr>
              <a:t> Reduced </a:t>
            </a:r>
            <a:r>
              <a:rPr lang="en-US" dirty="0">
                <a:solidFill>
                  <a:srgbClr val="002060"/>
                </a:solidFill>
              </a:rPr>
              <a:t>benefits at age 60 </a:t>
            </a:r>
          </a:p>
          <a:p>
            <a:pPr>
              <a:spcBef>
                <a:spcPts val="1200"/>
              </a:spcBef>
              <a:buClr>
                <a:srgbClr val="FF3300"/>
              </a:buClr>
              <a:buFont typeface="Wingdings" pitchFamily="2" charset="2"/>
              <a:buChar char="Ø"/>
            </a:pPr>
            <a:r>
              <a:rPr lang="en-US" dirty="0" smtClean="0">
                <a:solidFill>
                  <a:srgbClr val="002060"/>
                </a:solidFill>
              </a:rPr>
              <a:t> If </a:t>
            </a:r>
            <a:r>
              <a:rPr lang="en-US" dirty="0">
                <a:solidFill>
                  <a:srgbClr val="002060"/>
                </a:solidFill>
              </a:rPr>
              <a:t>disabled as early as age 50</a:t>
            </a:r>
          </a:p>
          <a:p>
            <a:pPr>
              <a:spcBef>
                <a:spcPts val="1200"/>
              </a:spcBef>
              <a:buClr>
                <a:srgbClr val="FF3300"/>
              </a:buClr>
              <a:buFont typeface="Wingdings" pitchFamily="2" charset="2"/>
              <a:buChar char="Ø"/>
            </a:pPr>
            <a:r>
              <a:rPr lang="en-US" dirty="0" smtClean="0">
                <a:solidFill>
                  <a:srgbClr val="002060"/>
                </a:solidFill>
              </a:rPr>
              <a:t> At </a:t>
            </a:r>
            <a:r>
              <a:rPr lang="en-US" dirty="0">
                <a:solidFill>
                  <a:srgbClr val="002060"/>
                </a:solidFill>
              </a:rPr>
              <a:t>any age if caring for child under 16 or disabled</a:t>
            </a:r>
          </a:p>
          <a:p>
            <a:pPr>
              <a:spcBef>
                <a:spcPts val="1200"/>
              </a:spcBef>
              <a:buClr>
                <a:srgbClr val="FF3300"/>
              </a:buClr>
              <a:buFont typeface="Wingdings" pitchFamily="2" charset="2"/>
              <a:buChar char="Ø"/>
            </a:pPr>
            <a:r>
              <a:rPr lang="en-US" dirty="0" smtClean="0">
                <a:solidFill>
                  <a:srgbClr val="002060"/>
                </a:solidFill>
              </a:rPr>
              <a:t> Remarriage </a:t>
            </a:r>
            <a:r>
              <a:rPr lang="en-US" dirty="0">
                <a:solidFill>
                  <a:srgbClr val="002060"/>
                </a:solidFill>
              </a:rPr>
              <a:t>after age 60 (50 if disabled)</a:t>
            </a:r>
          </a:p>
          <a:p>
            <a:pPr>
              <a:spcBef>
                <a:spcPts val="1200"/>
              </a:spcBef>
              <a:buClr>
                <a:srgbClr val="FF3300"/>
              </a:buClr>
              <a:buFont typeface="Wingdings" pitchFamily="2" charset="2"/>
              <a:buChar char="Ø"/>
            </a:pPr>
            <a:r>
              <a:rPr lang="en-US" dirty="0" smtClean="0">
                <a:solidFill>
                  <a:srgbClr val="002060"/>
                </a:solidFill>
              </a:rPr>
              <a:t> Divorced </a:t>
            </a:r>
            <a:r>
              <a:rPr lang="en-US" dirty="0">
                <a:solidFill>
                  <a:srgbClr val="002060"/>
                </a:solidFill>
              </a:rPr>
              <a:t>widows/widowers may qualify</a:t>
            </a:r>
          </a:p>
          <a:p>
            <a:pPr>
              <a:spcBef>
                <a:spcPct val="50000"/>
              </a:spcBef>
              <a:buClr>
                <a:srgbClr val="BD010A"/>
              </a:buClr>
              <a:buFont typeface="Wingdings" pitchFamily="2" charset="2"/>
              <a:buChar char="§"/>
            </a:pPr>
            <a:endParaRPr lang="en-US"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667500"/>
            <a:ext cx="8534400" cy="190500"/>
          </a:xfrm>
          <a:prstGeom prst="rect">
            <a:avLst/>
          </a:prstGeom>
          <a:solidFill>
            <a:srgbClr val="FF2B15"/>
          </a:solidFill>
          <a:ln w="9525">
            <a:solidFill>
              <a:srgbClr val="FF2B15"/>
            </a:solidFill>
            <a:miter lim="800000"/>
            <a:headEnd/>
            <a:tailEnd/>
          </a:ln>
        </p:spPr>
        <p:txBody>
          <a:bodyPr wrap="none" anchor="ctr"/>
          <a:lstStyle/>
          <a:p>
            <a:endParaRPr lang="en-US" dirty="0"/>
          </a:p>
        </p:txBody>
      </p:sp>
      <p:sp>
        <p:nvSpPr>
          <p:cNvPr id="8196" name="Text Box 25"/>
          <p:cNvSpPr txBox="1">
            <a:spLocks noChangeArrowheads="1"/>
          </p:cNvSpPr>
          <p:nvPr/>
        </p:nvSpPr>
        <p:spPr bwMode="auto">
          <a:xfrm>
            <a:off x="1066800" y="1828800"/>
            <a:ext cx="6858000" cy="3139321"/>
          </a:xfrm>
          <a:prstGeom prst="rect">
            <a:avLst/>
          </a:prstGeom>
          <a:noFill/>
          <a:ln w="28575">
            <a:noFill/>
            <a:miter lim="800000"/>
            <a:headEnd/>
            <a:tailEnd/>
          </a:ln>
        </p:spPr>
        <p:txBody>
          <a:bodyPr>
            <a:spAutoFit/>
          </a:bodyPr>
          <a:lstStyle/>
          <a:p>
            <a:pPr marL="465138" indent="-465138">
              <a:spcBef>
                <a:spcPct val="50000"/>
              </a:spcBef>
              <a:buClr>
                <a:srgbClr val="FF3300"/>
              </a:buClr>
              <a:buFont typeface="Wingdings" pitchFamily="2" charset="2"/>
              <a:buChar char="Ø"/>
            </a:pPr>
            <a:r>
              <a:rPr lang="en-US" sz="3600" dirty="0">
                <a:solidFill>
                  <a:srgbClr val="002060"/>
                </a:solidFill>
              </a:rPr>
              <a:t>1935 – Retirement </a:t>
            </a:r>
            <a:r>
              <a:rPr lang="en-US" sz="3600" dirty="0" smtClean="0">
                <a:solidFill>
                  <a:srgbClr val="002060"/>
                </a:solidFill>
              </a:rPr>
              <a:t>Insurance</a:t>
            </a:r>
          </a:p>
          <a:p>
            <a:pPr marL="465138" indent="-465138">
              <a:spcBef>
                <a:spcPct val="50000"/>
              </a:spcBef>
              <a:buClr>
                <a:srgbClr val="FF3300"/>
              </a:buClr>
              <a:buFont typeface="Wingdings" pitchFamily="2" charset="2"/>
              <a:buChar char="Ø"/>
            </a:pPr>
            <a:r>
              <a:rPr lang="en-US" sz="3600" dirty="0" smtClean="0">
                <a:solidFill>
                  <a:srgbClr val="002060"/>
                </a:solidFill>
              </a:rPr>
              <a:t>1939 </a:t>
            </a:r>
            <a:r>
              <a:rPr lang="en-US" sz="3600" dirty="0">
                <a:solidFill>
                  <a:srgbClr val="002060"/>
                </a:solidFill>
              </a:rPr>
              <a:t>– Survivors Insurance</a:t>
            </a:r>
          </a:p>
          <a:p>
            <a:pPr marL="465138" indent="-465138">
              <a:spcBef>
                <a:spcPct val="50000"/>
              </a:spcBef>
              <a:buClr>
                <a:srgbClr val="FF3300"/>
              </a:buClr>
              <a:buFont typeface="Wingdings" pitchFamily="2" charset="2"/>
              <a:buChar char="Ø"/>
            </a:pPr>
            <a:r>
              <a:rPr lang="en-US" sz="3600" dirty="0">
                <a:solidFill>
                  <a:srgbClr val="002060"/>
                </a:solidFill>
              </a:rPr>
              <a:t>1956 – Disability Insurance</a:t>
            </a:r>
          </a:p>
          <a:p>
            <a:pPr marL="342900" indent="-342900" algn="ctr">
              <a:spcBef>
                <a:spcPct val="50000"/>
              </a:spcBef>
              <a:buClr>
                <a:srgbClr val="FF3300"/>
              </a:buClr>
              <a:buFont typeface="Wingdings" pitchFamily="2" charset="2"/>
              <a:buNone/>
            </a:pPr>
            <a:endParaRPr lang="en-US" sz="3600" dirty="0">
              <a:solidFill>
                <a:srgbClr val="002060"/>
              </a:solidFill>
            </a:endParaRPr>
          </a:p>
        </p:txBody>
      </p:sp>
      <p:sp>
        <p:nvSpPr>
          <p:cNvPr id="8197" name="Text Box 42"/>
          <p:cNvSpPr txBox="1">
            <a:spLocks noChangeArrowheads="1"/>
          </p:cNvSpPr>
          <p:nvPr/>
        </p:nvSpPr>
        <p:spPr bwMode="auto">
          <a:xfrm>
            <a:off x="687388" y="-152400"/>
            <a:ext cx="8456612" cy="1323439"/>
          </a:xfrm>
          <a:prstGeom prst="rect">
            <a:avLst/>
          </a:prstGeom>
          <a:noFill/>
          <a:ln w="9525">
            <a:noFill/>
            <a:miter lim="800000"/>
            <a:headEnd/>
            <a:tailEnd/>
          </a:ln>
        </p:spPr>
        <p:txBody>
          <a:bodyPr>
            <a:spAutoFit/>
          </a:bodyPr>
          <a:lstStyle/>
          <a:p>
            <a:pPr algn="ctr"/>
            <a:r>
              <a:rPr lang="en-US" sz="4000" dirty="0">
                <a:solidFill>
                  <a:srgbClr val="002060"/>
                </a:solidFill>
              </a:rPr>
              <a:t>History of </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Social </a:t>
            </a:r>
            <a:r>
              <a:rPr lang="en-US" sz="4000" dirty="0">
                <a:solidFill>
                  <a:srgbClr val="002060"/>
                </a:solidFill>
              </a:rPr>
              <a:t>Security Programs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7"/>
          <p:cNvSpPr txBox="1">
            <a:spLocks noChangeArrowheads="1"/>
          </p:cNvSpPr>
          <p:nvPr/>
        </p:nvSpPr>
        <p:spPr bwMode="auto">
          <a:xfrm>
            <a:off x="762000" y="268288"/>
            <a:ext cx="8382000" cy="646112"/>
          </a:xfrm>
          <a:prstGeom prst="rect">
            <a:avLst/>
          </a:prstGeom>
          <a:noFill/>
          <a:ln w="9525">
            <a:noFill/>
            <a:miter lim="800000"/>
            <a:headEnd/>
            <a:tailEnd/>
          </a:ln>
        </p:spPr>
        <p:txBody>
          <a:bodyPr>
            <a:spAutoFit/>
          </a:bodyPr>
          <a:lstStyle/>
          <a:p>
            <a:pPr algn="ctr"/>
            <a:r>
              <a:rPr lang="en-US" sz="3600" dirty="0">
                <a:solidFill>
                  <a:srgbClr val="002060"/>
                </a:solidFill>
              </a:rPr>
              <a:t>Widow or Widower Benefit Computation</a:t>
            </a:r>
          </a:p>
        </p:txBody>
      </p:sp>
      <p:sp>
        <p:nvSpPr>
          <p:cNvPr id="43011" name="Text Box 16"/>
          <p:cNvSpPr txBox="1">
            <a:spLocks noChangeArrowheads="1"/>
          </p:cNvSpPr>
          <p:nvPr/>
        </p:nvSpPr>
        <p:spPr bwMode="auto">
          <a:xfrm>
            <a:off x="914400" y="1447800"/>
            <a:ext cx="8229600" cy="4431983"/>
          </a:xfrm>
          <a:prstGeom prst="rect">
            <a:avLst/>
          </a:prstGeom>
          <a:noFill/>
          <a:ln w="9525">
            <a:noFill/>
            <a:miter lim="800000"/>
            <a:headEnd/>
            <a:tailEnd/>
          </a:ln>
        </p:spPr>
        <p:txBody>
          <a:bodyPr wrap="square">
            <a:spAutoFit/>
          </a:bodyPr>
          <a:lstStyle/>
          <a:p>
            <a:pPr marL="457200" indent="-457200">
              <a:spcBef>
                <a:spcPts val="1200"/>
              </a:spcBef>
              <a:buClr>
                <a:srgbClr val="FF3300"/>
              </a:buClr>
              <a:buFont typeface="Wingdings" pitchFamily="2" charset="2"/>
              <a:buChar char="Ø"/>
            </a:pPr>
            <a:r>
              <a:rPr lang="en-US" sz="2800" dirty="0" smtClean="0">
                <a:solidFill>
                  <a:srgbClr val="002060"/>
                </a:solidFill>
              </a:rPr>
              <a:t>At </a:t>
            </a:r>
            <a:r>
              <a:rPr lang="en-US" sz="2800" dirty="0">
                <a:solidFill>
                  <a:srgbClr val="002060"/>
                </a:solidFill>
              </a:rPr>
              <a:t>full retirement age, 100% of </a:t>
            </a:r>
            <a:r>
              <a:rPr lang="en-US" sz="2800" dirty="0" smtClean="0">
                <a:solidFill>
                  <a:srgbClr val="002060"/>
                </a:solidFill>
              </a:rPr>
              <a:t>deceased worker’s </a:t>
            </a:r>
            <a:r>
              <a:rPr lang="en-US" sz="2800" dirty="0">
                <a:solidFill>
                  <a:srgbClr val="002060"/>
                </a:solidFill>
              </a:rPr>
              <a:t>unreduced benefit</a:t>
            </a:r>
          </a:p>
          <a:p>
            <a:pPr marL="457200" indent="-457200">
              <a:spcBef>
                <a:spcPts val="1200"/>
              </a:spcBef>
              <a:buClr>
                <a:srgbClr val="FF3300"/>
              </a:buClr>
              <a:buFont typeface="Wingdings" pitchFamily="2" charset="2"/>
              <a:buChar char="Ø"/>
            </a:pPr>
            <a:r>
              <a:rPr lang="en-US" sz="2800" dirty="0">
                <a:solidFill>
                  <a:srgbClr val="002060"/>
                </a:solidFill>
              </a:rPr>
              <a:t>At age 60, 71.5% of deceased worker’s</a:t>
            </a:r>
            <a:br>
              <a:rPr lang="en-US" sz="2800" dirty="0">
                <a:solidFill>
                  <a:srgbClr val="002060"/>
                </a:solidFill>
              </a:rPr>
            </a:br>
            <a:r>
              <a:rPr lang="en-US" sz="2800" dirty="0" smtClean="0">
                <a:solidFill>
                  <a:srgbClr val="002060"/>
                </a:solidFill>
              </a:rPr>
              <a:t>unreduced </a:t>
            </a:r>
            <a:r>
              <a:rPr lang="en-US" sz="2800" dirty="0">
                <a:solidFill>
                  <a:srgbClr val="002060"/>
                </a:solidFill>
              </a:rPr>
              <a:t>benefit </a:t>
            </a:r>
          </a:p>
          <a:p>
            <a:pPr marL="457200" indent="-457200">
              <a:spcBef>
                <a:spcPts val="1200"/>
              </a:spcBef>
              <a:buClr>
                <a:srgbClr val="FF3300"/>
              </a:buClr>
              <a:buFont typeface="Wingdings" pitchFamily="2" charset="2"/>
              <a:buChar char="Ø"/>
            </a:pPr>
            <a:r>
              <a:rPr lang="en-US" sz="2800" dirty="0">
                <a:solidFill>
                  <a:srgbClr val="002060"/>
                </a:solidFill>
              </a:rPr>
              <a:t>Reduced benefits on one record at </a:t>
            </a:r>
            <a:r>
              <a:rPr lang="en-US" sz="2800" dirty="0" smtClean="0">
                <a:solidFill>
                  <a:srgbClr val="002060"/>
                </a:solidFill>
              </a:rPr>
              <a:t>age 60</a:t>
            </a:r>
            <a:r>
              <a:rPr lang="en-US" sz="2800" dirty="0">
                <a:solidFill>
                  <a:srgbClr val="002060"/>
                </a:solidFill>
              </a:rPr>
              <a:t>,  </a:t>
            </a:r>
            <a:r>
              <a:rPr lang="en-US" sz="2800" dirty="0" smtClean="0">
                <a:solidFill>
                  <a:srgbClr val="002060"/>
                </a:solidFill>
              </a:rPr>
              <a:t/>
            </a:r>
            <a:br>
              <a:rPr lang="en-US" sz="2800" dirty="0" smtClean="0">
                <a:solidFill>
                  <a:srgbClr val="002060"/>
                </a:solidFill>
              </a:rPr>
            </a:br>
            <a:r>
              <a:rPr lang="en-US" sz="2800" dirty="0" smtClean="0">
                <a:solidFill>
                  <a:srgbClr val="002060"/>
                </a:solidFill>
              </a:rPr>
              <a:t>reduced </a:t>
            </a:r>
            <a:r>
              <a:rPr lang="en-US" sz="2800" dirty="0">
                <a:solidFill>
                  <a:srgbClr val="002060"/>
                </a:solidFill>
              </a:rPr>
              <a:t>or unreduced benefit </a:t>
            </a:r>
            <a:r>
              <a:rPr lang="en-US" sz="2800" dirty="0" smtClean="0">
                <a:solidFill>
                  <a:srgbClr val="002060"/>
                </a:solidFill>
              </a:rPr>
              <a:t>on </a:t>
            </a:r>
            <a:r>
              <a:rPr lang="en-US" sz="2800" dirty="0">
                <a:solidFill>
                  <a:srgbClr val="002060"/>
                </a:solidFill>
              </a:rPr>
              <a:t>other record </a:t>
            </a:r>
            <a:r>
              <a:rPr lang="en-US" sz="2800" dirty="0" smtClean="0">
                <a:solidFill>
                  <a:srgbClr val="002060"/>
                </a:solidFill>
              </a:rPr>
              <a:t/>
            </a:r>
            <a:br>
              <a:rPr lang="en-US" sz="2800" dirty="0" smtClean="0">
                <a:solidFill>
                  <a:srgbClr val="002060"/>
                </a:solidFill>
              </a:rPr>
            </a:br>
            <a:r>
              <a:rPr lang="en-US" sz="2800" dirty="0" smtClean="0">
                <a:solidFill>
                  <a:srgbClr val="002060"/>
                </a:solidFill>
              </a:rPr>
              <a:t>at </a:t>
            </a:r>
            <a:r>
              <a:rPr lang="en-US" sz="2800" dirty="0">
                <a:solidFill>
                  <a:srgbClr val="002060"/>
                </a:solidFill>
              </a:rPr>
              <a:t>age 62 or older</a:t>
            </a:r>
          </a:p>
          <a:p>
            <a:pPr marL="457200" indent="-457200">
              <a:spcBef>
                <a:spcPts val="1200"/>
              </a:spcBef>
              <a:buClr>
                <a:srgbClr val="FF3300"/>
              </a:buClr>
              <a:buFont typeface="Wingdings" pitchFamily="2" charset="2"/>
              <a:buChar char="Ø"/>
            </a:pPr>
            <a:r>
              <a:rPr lang="en-US" sz="2800" dirty="0">
                <a:solidFill>
                  <a:srgbClr val="002060"/>
                </a:solidFill>
              </a:rPr>
              <a:t>Full benefits to both widow or </a:t>
            </a:r>
            <a:r>
              <a:rPr lang="en-US" sz="2800" dirty="0" smtClean="0">
                <a:solidFill>
                  <a:srgbClr val="002060"/>
                </a:solidFill>
              </a:rPr>
              <a:t>widower </a:t>
            </a:r>
            <a:r>
              <a:rPr lang="en-US" sz="2800" dirty="0">
                <a:solidFill>
                  <a:srgbClr val="002060"/>
                </a:solidFill>
              </a:rPr>
              <a:t>and divorced widow or </a:t>
            </a:r>
            <a:r>
              <a:rPr lang="en-US" sz="2800" dirty="0" smtClean="0">
                <a:solidFill>
                  <a:srgbClr val="002060"/>
                </a:solidFill>
              </a:rPr>
              <a:t>widower</a:t>
            </a:r>
            <a:endParaRPr lang="en-US" sz="28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p:cNvSpPr>
            <a:spLocks noChangeArrowheads="1"/>
          </p:cNvSpPr>
          <p:nvPr/>
        </p:nvSpPr>
        <p:spPr bwMode="auto">
          <a:xfrm>
            <a:off x="838200" y="1371600"/>
            <a:ext cx="8077200" cy="4572000"/>
          </a:xfrm>
          <a:prstGeom prst="rect">
            <a:avLst/>
          </a:prstGeom>
          <a:noFill/>
          <a:ln w="12700">
            <a:noFill/>
            <a:miter lim="800000"/>
            <a:headEnd/>
            <a:tailEnd/>
          </a:ln>
        </p:spPr>
        <p:txBody>
          <a:bodyPr lIns="90488" tIns="44450" rIns="90488" bIns="44450"/>
          <a:lstStyle/>
          <a:p>
            <a:pPr marL="342900" indent="-342900">
              <a:spcBef>
                <a:spcPts val="1200"/>
              </a:spcBef>
              <a:buClr>
                <a:srgbClr val="FF3300"/>
              </a:buClr>
              <a:buFont typeface="Wingdings" pitchFamily="2" charset="2"/>
              <a:buChar char="Ø"/>
            </a:pPr>
            <a:r>
              <a:rPr lang="en-US" sz="2800" dirty="0">
                <a:solidFill>
                  <a:srgbClr val="002060"/>
                </a:solidFill>
              </a:rPr>
              <a:t>About </a:t>
            </a:r>
            <a:r>
              <a:rPr lang="en-US" sz="2800" dirty="0" smtClean="0">
                <a:solidFill>
                  <a:srgbClr val="002060"/>
                </a:solidFill>
              </a:rPr>
              <a:t>50 percent </a:t>
            </a:r>
            <a:r>
              <a:rPr lang="en-US" sz="2800" dirty="0">
                <a:solidFill>
                  <a:srgbClr val="002060"/>
                </a:solidFill>
              </a:rPr>
              <a:t>of people who get Social Security pay income taxes on their </a:t>
            </a:r>
            <a:r>
              <a:rPr lang="en-US" sz="2800" dirty="0" smtClean="0">
                <a:solidFill>
                  <a:srgbClr val="002060"/>
                </a:solidFill>
              </a:rPr>
              <a:t>benefits.</a:t>
            </a:r>
            <a:endParaRPr lang="en-US" sz="2800" dirty="0">
              <a:solidFill>
                <a:srgbClr val="002060"/>
              </a:solidFill>
            </a:endParaRPr>
          </a:p>
          <a:p>
            <a:pPr marL="342900" indent="-342900">
              <a:spcBef>
                <a:spcPts val="1200"/>
              </a:spcBef>
              <a:buClr>
                <a:srgbClr val="FF3300"/>
              </a:buClr>
              <a:buFont typeface="Wingdings" pitchFamily="2" charset="2"/>
              <a:buChar char="Ø"/>
            </a:pPr>
            <a:r>
              <a:rPr lang="en-US" sz="2800" dirty="0" smtClean="0">
                <a:solidFill>
                  <a:srgbClr val="002060"/>
                </a:solidFill>
              </a:rPr>
              <a:t>At </a:t>
            </a:r>
            <a:r>
              <a:rPr lang="en-US" sz="2800" dirty="0">
                <a:solidFill>
                  <a:srgbClr val="002060"/>
                </a:solidFill>
              </a:rPr>
              <a:t>the end of each year, you’ll receive a </a:t>
            </a:r>
            <a:r>
              <a:rPr lang="en-US" sz="2800" i="1" dirty="0">
                <a:solidFill>
                  <a:srgbClr val="002060"/>
                </a:solidFill>
              </a:rPr>
              <a:t>Social Security Benefit Statement </a:t>
            </a:r>
            <a:r>
              <a:rPr lang="en-US" sz="2800" dirty="0">
                <a:solidFill>
                  <a:srgbClr val="002060"/>
                </a:solidFill>
              </a:rPr>
              <a:t>(Form SSA-1099). </a:t>
            </a:r>
            <a:br>
              <a:rPr lang="en-US" sz="2800" dirty="0">
                <a:solidFill>
                  <a:srgbClr val="002060"/>
                </a:solidFill>
              </a:rPr>
            </a:br>
            <a:r>
              <a:rPr lang="en-US" sz="2800" dirty="0">
                <a:solidFill>
                  <a:srgbClr val="002060"/>
                </a:solidFill>
              </a:rPr>
              <a:t>Use this statement to complete your Federal income tax return to find out if you have to pay taxes on your benefit. </a:t>
            </a:r>
          </a:p>
        </p:txBody>
      </p:sp>
      <p:sp>
        <p:nvSpPr>
          <p:cNvPr id="53251" name="Rectangle 10"/>
          <p:cNvSpPr>
            <a:spLocks noChangeArrowheads="1"/>
          </p:cNvSpPr>
          <p:nvPr/>
        </p:nvSpPr>
        <p:spPr bwMode="auto">
          <a:xfrm>
            <a:off x="685800" y="268287"/>
            <a:ext cx="8458200" cy="707886"/>
          </a:xfrm>
          <a:prstGeom prst="rect">
            <a:avLst/>
          </a:prstGeom>
          <a:noFill/>
          <a:ln w="9525" algn="ctr">
            <a:noFill/>
            <a:miter lim="800000"/>
            <a:headEnd/>
            <a:tailEnd/>
          </a:ln>
        </p:spPr>
        <p:txBody>
          <a:bodyPr wrap="square">
            <a:spAutoFit/>
          </a:bodyPr>
          <a:lstStyle/>
          <a:p>
            <a:pPr algn="ctr" eaLnBrk="0" hangingPunct="0"/>
            <a:r>
              <a:rPr lang="en-US" sz="4000" dirty="0">
                <a:solidFill>
                  <a:srgbClr val="002060"/>
                </a:solidFill>
              </a:rPr>
              <a:t>Your Benefits Can Be Taxable	</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p:cNvSpPr>
            <a:spLocks noChangeArrowheads="1"/>
          </p:cNvSpPr>
          <p:nvPr/>
        </p:nvSpPr>
        <p:spPr bwMode="auto">
          <a:xfrm>
            <a:off x="762000" y="1371600"/>
            <a:ext cx="8305800" cy="4572000"/>
          </a:xfrm>
          <a:prstGeom prst="rect">
            <a:avLst/>
          </a:prstGeom>
          <a:noFill/>
          <a:ln w="12700">
            <a:noFill/>
            <a:miter lim="800000"/>
            <a:headEnd/>
            <a:tailEnd/>
          </a:ln>
        </p:spPr>
        <p:txBody>
          <a:bodyPr lIns="90488" tIns="44450" rIns="90488" bIns="44450"/>
          <a:lstStyle/>
          <a:p>
            <a:pPr marL="342900" indent="-342900" algn="ctr">
              <a:lnSpc>
                <a:spcPct val="90000"/>
              </a:lnSpc>
              <a:spcBef>
                <a:spcPct val="75000"/>
              </a:spcBef>
            </a:pPr>
            <a:r>
              <a:rPr lang="en-US" sz="2500" dirty="0">
                <a:solidFill>
                  <a:srgbClr val="002060"/>
                </a:solidFill>
              </a:rPr>
              <a:t>65 &amp; older</a:t>
            </a:r>
          </a:p>
          <a:p>
            <a:pPr marL="342900" indent="-342900" algn="ctr">
              <a:lnSpc>
                <a:spcPct val="90000"/>
              </a:lnSpc>
              <a:spcBef>
                <a:spcPct val="38000"/>
              </a:spcBef>
            </a:pPr>
            <a:r>
              <a:rPr lang="en-US" sz="2500" b="0" dirty="0">
                <a:solidFill>
                  <a:srgbClr val="002060"/>
                </a:solidFill>
              </a:rPr>
              <a:t>-or-</a:t>
            </a:r>
          </a:p>
          <a:p>
            <a:pPr marL="342900" indent="-342900" algn="ctr">
              <a:lnSpc>
                <a:spcPct val="90000"/>
              </a:lnSpc>
              <a:spcBef>
                <a:spcPct val="38000"/>
              </a:spcBef>
            </a:pPr>
            <a:r>
              <a:rPr lang="en-US" sz="2500" dirty="0">
                <a:solidFill>
                  <a:srgbClr val="002060"/>
                </a:solidFill>
              </a:rPr>
              <a:t>24 months </a:t>
            </a:r>
            <a:r>
              <a:rPr lang="en-US" sz="2500" dirty="0" smtClean="0">
                <a:solidFill>
                  <a:srgbClr val="002060"/>
                </a:solidFill>
              </a:rPr>
              <a:t>after entitlement to Social </a:t>
            </a:r>
            <a:r>
              <a:rPr lang="en-US" sz="2500" dirty="0">
                <a:solidFill>
                  <a:srgbClr val="002060"/>
                </a:solidFill>
              </a:rPr>
              <a:t>Security </a:t>
            </a:r>
            <a:r>
              <a:rPr lang="en-US" sz="2500" dirty="0" smtClean="0">
                <a:solidFill>
                  <a:srgbClr val="002060"/>
                </a:solidFill>
              </a:rPr>
              <a:t/>
            </a:r>
            <a:br>
              <a:rPr lang="en-US" sz="2500" dirty="0" smtClean="0">
                <a:solidFill>
                  <a:srgbClr val="002060"/>
                </a:solidFill>
              </a:rPr>
            </a:br>
            <a:r>
              <a:rPr lang="en-US" sz="2500" dirty="0" smtClean="0">
                <a:solidFill>
                  <a:srgbClr val="002060"/>
                </a:solidFill>
              </a:rPr>
              <a:t>disability </a:t>
            </a:r>
            <a:r>
              <a:rPr lang="en-US" sz="2500" dirty="0">
                <a:solidFill>
                  <a:srgbClr val="002060"/>
                </a:solidFill>
              </a:rPr>
              <a:t>benefits </a:t>
            </a:r>
          </a:p>
          <a:p>
            <a:pPr marL="342900" indent="-342900" algn="ctr">
              <a:lnSpc>
                <a:spcPct val="90000"/>
              </a:lnSpc>
              <a:spcBef>
                <a:spcPct val="38000"/>
              </a:spcBef>
            </a:pPr>
            <a:r>
              <a:rPr lang="en-US" sz="2500" b="0" dirty="0">
                <a:solidFill>
                  <a:srgbClr val="002060"/>
                </a:solidFill>
              </a:rPr>
              <a:t>-or-</a:t>
            </a:r>
          </a:p>
          <a:p>
            <a:pPr marL="342900" indent="-342900" algn="ctr">
              <a:lnSpc>
                <a:spcPct val="90000"/>
              </a:lnSpc>
              <a:spcBef>
                <a:spcPct val="38000"/>
              </a:spcBef>
            </a:pPr>
            <a:r>
              <a:rPr lang="en-US" sz="2500" dirty="0">
                <a:solidFill>
                  <a:srgbClr val="002060"/>
                </a:solidFill>
              </a:rPr>
              <a:t>Amyotrophic Lateral </a:t>
            </a:r>
            <a:r>
              <a:rPr lang="en-US" sz="2500" dirty="0" smtClean="0">
                <a:solidFill>
                  <a:srgbClr val="002060"/>
                </a:solidFill>
              </a:rPr>
              <a:t>Sclerosis</a:t>
            </a:r>
            <a:endParaRPr lang="en-US" sz="2500" dirty="0">
              <a:solidFill>
                <a:srgbClr val="002060"/>
              </a:solidFill>
            </a:endParaRPr>
          </a:p>
          <a:p>
            <a:pPr marL="342900" indent="-342900" algn="ctr">
              <a:lnSpc>
                <a:spcPct val="90000"/>
              </a:lnSpc>
              <a:spcBef>
                <a:spcPct val="38000"/>
              </a:spcBef>
            </a:pPr>
            <a:r>
              <a:rPr lang="en-US" sz="2500" b="0" dirty="0">
                <a:solidFill>
                  <a:srgbClr val="002060"/>
                </a:solidFill>
              </a:rPr>
              <a:t>-or-</a:t>
            </a:r>
          </a:p>
          <a:p>
            <a:pPr marL="342900" indent="-342900" algn="ctr">
              <a:lnSpc>
                <a:spcPct val="90000"/>
              </a:lnSpc>
              <a:spcBef>
                <a:spcPct val="38000"/>
              </a:spcBef>
            </a:pPr>
            <a:r>
              <a:rPr lang="en-US" sz="2500" dirty="0">
                <a:solidFill>
                  <a:srgbClr val="002060"/>
                </a:solidFill>
              </a:rPr>
              <a:t>Permanent kidney failure and receive maintenance dialysis or a kidney </a:t>
            </a:r>
            <a:r>
              <a:rPr lang="en-US" sz="2500" dirty="0" smtClean="0">
                <a:solidFill>
                  <a:srgbClr val="002060"/>
                </a:solidFill>
              </a:rPr>
              <a:t>transplant</a:t>
            </a:r>
          </a:p>
          <a:p>
            <a:pPr marL="342900" indent="-342900" algn="ctr">
              <a:lnSpc>
                <a:spcPct val="90000"/>
              </a:lnSpc>
              <a:spcBef>
                <a:spcPct val="38000"/>
              </a:spcBef>
            </a:pPr>
            <a:r>
              <a:rPr lang="en-US" sz="2500" b="0" dirty="0" smtClean="0">
                <a:solidFill>
                  <a:srgbClr val="002060"/>
                </a:solidFill>
              </a:rPr>
              <a:t>-or-</a:t>
            </a:r>
          </a:p>
          <a:p>
            <a:pPr marL="342900" indent="-342900" algn="ctr">
              <a:lnSpc>
                <a:spcPct val="90000"/>
              </a:lnSpc>
              <a:spcBef>
                <a:spcPct val="38000"/>
              </a:spcBef>
            </a:pPr>
            <a:r>
              <a:rPr lang="en-US" sz="2500" dirty="0" smtClean="0">
                <a:solidFill>
                  <a:srgbClr val="002060"/>
                </a:solidFill>
              </a:rPr>
              <a:t>Exposure to Environmental Health Hazards</a:t>
            </a:r>
          </a:p>
          <a:p>
            <a:pPr marL="342900" indent="-342900" algn="ctr">
              <a:lnSpc>
                <a:spcPct val="90000"/>
              </a:lnSpc>
              <a:spcBef>
                <a:spcPct val="38000"/>
              </a:spcBef>
            </a:pPr>
            <a:endParaRPr lang="en-US" sz="2500" dirty="0">
              <a:solidFill>
                <a:srgbClr val="002060"/>
              </a:solidFill>
            </a:endParaRPr>
          </a:p>
        </p:txBody>
      </p:sp>
      <p:sp>
        <p:nvSpPr>
          <p:cNvPr id="54275" name="Rectangle 10"/>
          <p:cNvSpPr>
            <a:spLocks noChangeArrowheads="1"/>
          </p:cNvSpPr>
          <p:nvPr/>
        </p:nvSpPr>
        <p:spPr bwMode="auto">
          <a:xfrm>
            <a:off x="762000" y="206514"/>
            <a:ext cx="8382000" cy="707886"/>
          </a:xfrm>
          <a:prstGeom prst="rect">
            <a:avLst/>
          </a:prstGeom>
          <a:noFill/>
          <a:ln w="9525" algn="ctr">
            <a:noFill/>
            <a:miter lim="800000"/>
            <a:headEnd/>
            <a:tailEnd/>
          </a:ln>
        </p:spPr>
        <p:txBody>
          <a:bodyPr wrap="square">
            <a:spAutoFit/>
          </a:bodyPr>
          <a:lstStyle/>
          <a:p>
            <a:pPr algn="ctr" eaLnBrk="0" hangingPunct="0"/>
            <a:r>
              <a:rPr lang="en-US" sz="4000" dirty="0">
                <a:solidFill>
                  <a:srgbClr val="002060"/>
                </a:solidFill>
              </a:rPr>
              <a:t>Who Can Get </a:t>
            </a:r>
            <a:r>
              <a:rPr lang="en-US" sz="4000" dirty="0" smtClean="0">
                <a:solidFill>
                  <a:srgbClr val="002060"/>
                </a:solidFill>
              </a:rPr>
              <a:t>Medicare ?</a:t>
            </a:r>
            <a:endParaRPr lang="en-US" sz="40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cal"/>
          <p:cNvPicPr>
            <a:picLocks noChangeAspect="1" noChangeArrowheads="1"/>
          </p:cNvPicPr>
          <p:nvPr/>
        </p:nvPicPr>
        <p:blipFill>
          <a:blip r:embed="rId3" cstate="print"/>
          <a:srcRect/>
          <a:stretch>
            <a:fillRect/>
          </a:stretch>
        </p:blipFill>
        <p:spPr bwMode="auto">
          <a:xfrm>
            <a:off x="743856" y="2500086"/>
            <a:ext cx="8400144" cy="4147458"/>
          </a:xfrm>
          <a:prstGeom prst="rect">
            <a:avLst/>
          </a:prstGeom>
          <a:noFill/>
          <a:ln w="9525">
            <a:noFill/>
            <a:miter lim="800000"/>
            <a:headEnd/>
            <a:tailEnd/>
          </a:ln>
        </p:spPr>
      </p:pic>
      <p:sp>
        <p:nvSpPr>
          <p:cNvPr id="3" name="Rectangle 9"/>
          <p:cNvSpPr>
            <a:spLocks noChangeArrowheads="1"/>
          </p:cNvSpPr>
          <p:nvPr/>
        </p:nvSpPr>
        <p:spPr bwMode="auto">
          <a:xfrm>
            <a:off x="685800" y="304800"/>
            <a:ext cx="8458200" cy="615553"/>
          </a:xfrm>
          <a:prstGeom prst="rect">
            <a:avLst/>
          </a:prstGeom>
          <a:noFill/>
          <a:ln w="9525" algn="ctr">
            <a:noFill/>
            <a:miter lim="800000"/>
            <a:headEnd/>
            <a:tailEnd/>
          </a:ln>
        </p:spPr>
        <p:txBody>
          <a:bodyPr>
            <a:spAutoFit/>
          </a:bodyPr>
          <a:lstStyle/>
          <a:p>
            <a:pPr algn="ctr" eaLnBrk="0" hangingPunct="0"/>
            <a:r>
              <a:rPr lang="en-US" sz="3300" dirty="0">
                <a:solidFill>
                  <a:srgbClr val="002060"/>
                </a:solidFill>
              </a:rPr>
              <a:t>When Can I Sign Up for </a:t>
            </a:r>
            <a:r>
              <a:rPr lang="en-US" sz="3300" dirty="0" smtClean="0">
                <a:solidFill>
                  <a:srgbClr val="002060"/>
                </a:solidFill>
              </a:rPr>
              <a:t>Medicare Part B?</a:t>
            </a:r>
            <a:endParaRPr lang="en-US" sz="3300" dirty="0">
              <a:solidFill>
                <a:srgbClr val="002060"/>
              </a:solidFill>
            </a:endParaRPr>
          </a:p>
        </p:txBody>
      </p:sp>
      <p:sp>
        <p:nvSpPr>
          <p:cNvPr id="4" name="Rectangle 11"/>
          <p:cNvSpPr>
            <a:spLocks noChangeArrowheads="1"/>
          </p:cNvSpPr>
          <p:nvPr/>
        </p:nvSpPr>
        <p:spPr bwMode="auto">
          <a:xfrm>
            <a:off x="2057400" y="2438400"/>
            <a:ext cx="5562600" cy="1143000"/>
          </a:xfrm>
          <a:prstGeom prst="rect">
            <a:avLst/>
          </a:prstGeom>
          <a:noFill/>
          <a:ln w="12700">
            <a:noFill/>
            <a:miter lim="800000"/>
            <a:headEnd/>
            <a:tailEnd/>
          </a:ln>
        </p:spPr>
        <p:txBody>
          <a:bodyPr lIns="90488" tIns="44450" rIns="90488" bIns="44450" anchor="ctr"/>
          <a:lstStyle/>
          <a:p>
            <a:pPr indent="-457200" eaLnBrk="0" hangingPunct="0">
              <a:spcBef>
                <a:spcPct val="75000"/>
              </a:spcBef>
              <a:buClr>
                <a:srgbClr val="FF3300"/>
              </a:buClr>
              <a:buFont typeface="Wingdings" pitchFamily="2" charset="2"/>
              <a:buChar char="Ø"/>
              <a:tabLst>
                <a:tab pos="2743200" algn="l"/>
              </a:tabLst>
            </a:pPr>
            <a:r>
              <a:rPr lang="en-US" dirty="0">
                <a:solidFill>
                  <a:srgbClr val="002060"/>
                </a:solidFill>
              </a:rPr>
              <a:t>Initial – at age 65</a:t>
            </a:r>
          </a:p>
          <a:p>
            <a:pPr indent="-457200">
              <a:spcBef>
                <a:spcPct val="38000"/>
              </a:spcBef>
              <a:buClr>
                <a:srgbClr val="FF3300"/>
              </a:buClr>
              <a:buFont typeface="Wingdings" pitchFamily="2" charset="2"/>
              <a:buChar char="Ø"/>
              <a:tabLst>
                <a:tab pos="2743200" algn="l"/>
              </a:tabLst>
            </a:pPr>
            <a:r>
              <a:rPr lang="en-US" dirty="0">
                <a:solidFill>
                  <a:srgbClr val="002060"/>
                </a:solidFill>
              </a:rPr>
              <a:t>Special – if still working</a:t>
            </a:r>
          </a:p>
          <a:p>
            <a:pPr indent="-457200">
              <a:spcBef>
                <a:spcPct val="38000"/>
              </a:spcBef>
              <a:buClr>
                <a:srgbClr val="FF3300"/>
              </a:buClr>
              <a:buFont typeface="Wingdings" pitchFamily="2" charset="2"/>
              <a:buChar char="Ø"/>
              <a:tabLst>
                <a:tab pos="2743200" algn="l"/>
              </a:tabLst>
            </a:pPr>
            <a:r>
              <a:rPr lang="en-US" dirty="0">
                <a:solidFill>
                  <a:srgbClr val="002060"/>
                </a:solidFill>
              </a:rPr>
              <a:t>General – January-March</a:t>
            </a:r>
            <a:endParaRPr lang="en-US" sz="3200" dirty="0">
              <a:solidFill>
                <a:srgbClr val="002060"/>
              </a:solidFill>
            </a:endParaRPr>
          </a:p>
        </p:txBody>
      </p:sp>
      <p:sp>
        <p:nvSpPr>
          <p:cNvPr id="5" name="Rectangle 22"/>
          <p:cNvSpPr>
            <a:spLocks noChangeArrowheads="1"/>
          </p:cNvSpPr>
          <p:nvPr/>
        </p:nvSpPr>
        <p:spPr bwMode="auto">
          <a:xfrm>
            <a:off x="2057400" y="1568450"/>
            <a:ext cx="6127750" cy="641350"/>
          </a:xfrm>
          <a:prstGeom prst="rect">
            <a:avLst/>
          </a:prstGeom>
          <a:noFill/>
          <a:ln w="9525" algn="ctr">
            <a:noFill/>
            <a:miter lim="800000"/>
            <a:headEnd/>
            <a:tailEnd/>
          </a:ln>
        </p:spPr>
        <p:txBody>
          <a:bodyPr wrap="none">
            <a:spAutoFit/>
          </a:bodyPr>
          <a:lstStyle/>
          <a:p>
            <a:pPr eaLnBrk="0" hangingPunct="0">
              <a:spcBef>
                <a:spcPct val="75000"/>
              </a:spcBef>
            </a:pPr>
            <a:r>
              <a:rPr lang="en-US" sz="3600" dirty="0">
                <a:solidFill>
                  <a:srgbClr val="002060"/>
                </a:solidFill>
              </a:rPr>
              <a:t>Medicare Enrollment Periods:</a:t>
            </a:r>
          </a:p>
        </p:txBody>
      </p:sp>
      <p:sp>
        <p:nvSpPr>
          <p:cNvPr id="6" name="TextBox 5"/>
          <p:cNvSpPr txBox="1"/>
          <p:nvPr/>
        </p:nvSpPr>
        <p:spPr>
          <a:xfrm>
            <a:off x="8610600" y="6248400"/>
            <a:ext cx="838200" cy="276999"/>
          </a:xfrm>
          <a:prstGeom prst="rect">
            <a:avLst/>
          </a:prstGeom>
          <a:noFill/>
        </p:spPr>
        <p:txBody>
          <a:bodyPr wrap="square" rtlCol="0">
            <a:spAutoFit/>
          </a:bodyPr>
          <a:lstStyle/>
          <a:p>
            <a:fld id="{0549A326-86EA-48F4-B8F9-E11CC8BAAB79}" type="slidenum">
              <a:rPr lang="en-US" sz="1200" smtClean="0">
                <a:solidFill>
                  <a:srgbClr val="002060"/>
                </a:solidFill>
              </a:rPr>
              <a:t>23</a:t>
            </a:fld>
            <a:endParaRPr lang="en-US" sz="1200" dirty="0" smtClean="0">
              <a:solidFill>
                <a:srgbClr val="002060"/>
              </a:solidFill>
            </a:endParaRPr>
          </a:p>
        </p:txBody>
      </p:sp>
    </p:spTree>
    <p:extLst>
      <p:ext uri="{BB962C8B-B14F-4D97-AF65-F5344CB8AC3E}">
        <p14:creationId xmlns:p14="http://schemas.microsoft.com/office/powerpoint/2010/main" val="317005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p:cNvSpPr>
            <a:spLocks noChangeArrowheads="1"/>
          </p:cNvSpPr>
          <p:nvPr/>
        </p:nvSpPr>
        <p:spPr bwMode="auto">
          <a:xfrm>
            <a:off x="674914" y="228600"/>
            <a:ext cx="8458200" cy="707886"/>
          </a:xfrm>
          <a:prstGeom prst="rect">
            <a:avLst/>
          </a:prstGeom>
          <a:noFill/>
          <a:ln w="9525" algn="ctr">
            <a:noFill/>
            <a:miter lim="800000"/>
            <a:headEnd/>
            <a:tailEnd/>
          </a:ln>
        </p:spPr>
        <p:txBody>
          <a:bodyPr>
            <a:spAutoFit/>
          </a:bodyPr>
          <a:lstStyle/>
          <a:p>
            <a:pPr algn="ctr" eaLnBrk="0" hangingPunct="0"/>
            <a:r>
              <a:rPr lang="en-US" sz="4000" dirty="0" smtClean="0">
                <a:solidFill>
                  <a:srgbClr val="002060"/>
                </a:solidFill>
              </a:rPr>
              <a:t>Medicare Has Four Parts</a:t>
            </a:r>
            <a:endParaRPr lang="en-US" sz="4000" dirty="0">
              <a:solidFill>
                <a:srgbClr val="002060"/>
              </a:solidFill>
            </a:endParaRPr>
          </a:p>
        </p:txBody>
      </p:sp>
      <p:sp>
        <p:nvSpPr>
          <p:cNvPr id="56323" name="Rectangle 10"/>
          <p:cNvSpPr>
            <a:spLocks noChangeArrowheads="1"/>
          </p:cNvSpPr>
          <p:nvPr/>
        </p:nvSpPr>
        <p:spPr bwMode="auto">
          <a:xfrm>
            <a:off x="1905000" y="1981200"/>
            <a:ext cx="5715000" cy="1600200"/>
          </a:xfrm>
          <a:prstGeom prst="rect">
            <a:avLst/>
          </a:prstGeom>
          <a:noFill/>
          <a:ln w="12700">
            <a:noFill/>
            <a:miter lim="800000"/>
            <a:headEnd/>
            <a:tailEnd/>
          </a:ln>
        </p:spPr>
        <p:txBody>
          <a:bodyPr lIns="90488" tIns="44450" rIns="90488" bIns="44450"/>
          <a:lstStyle/>
          <a:p>
            <a:pPr marL="57150" indent="-57150">
              <a:spcBef>
                <a:spcPct val="20000"/>
              </a:spcBef>
            </a:pPr>
            <a:endParaRPr lang="en-US" dirty="0">
              <a:solidFill>
                <a:srgbClr val="00008C"/>
              </a:solidFill>
              <a:latin typeface="Arial" charset="0"/>
            </a:endParaRPr>
          </a:p>
        </p:txBody>
      </p:sp>
      <p:sp>
        <p:nvSpPr>
          <p:cNvPr id="56324" name="Text Box 14"/>
          <p:cNvSpPr txBox="1">
            <a:spLocks noChangeArrowheads="1"/>
          </p:cNvSpPr>
          <p:nvPr/>
        </p:nvSpPr>
        <p:spPr bwMode="auto">
          <a:xfrm>
            <a:off x="1021442" y="1457504"/>
            <a:ext cx="8111671" cy="4262705"/>
          </a:xfrm>
          <a:prstGeom prst="rect">
            <a:avLst/>
          </a:prstGeom>
          <a:noFill/>
          <a:ln w="9525" algn="ctr">
            <a:noFill/>
            <a:miter lim="800000"/>
            <a:headEnd/>
            <a:tailEnd/>
          </a:ln>
        </p:spPr>
        <p:txBody>
          <a:bodyPr wrap="square">
            <a:spAutoFit/>
          </a:bodyPr>
          <a:lstStyle/>
          <a:p>
            <a:r>
              <a:rPr lang="en-US" sz="2800" u="sng" dirty="0">
                <a:solidFill>
                  <a:srgbClr val="002060"/>
                </a:solidFill>
              </a:rPr>
              <a:t>Part A - Hospital Insurance</a:t>
            </a:r>
          </a:p>
          <a:p>
            <a:pPr lvl="2" indent="-396875">
              <a:spcBef>
                <a:spcPct val="25000"/>
              </a:spcBef>
              <a:buClr>
                <a:srgbClr val="FF3300"/>
              </a:buClr>
              <a:buFont typeface="Wingdings" pitchFamily="2" charset="2"/>
              <a:buChar char="Ø"/>
            </a:pPr>
            <a:r>
              <a:rPr lang="en-US" dirty="0">
                <a:solidFill>
                  <a:srgbClr val="002060"/>
                </a:solidFill>
              </a:rPr>
              <a:t>Covers most inpatient hospital expenses</a:t>
            </a:r>
          </a:p>
          <a:p>
            <a:pPr lvl="2" indent="-396875">
              <a:spcBef>
                <a:spcPct val="25000"/>
              </a:spcBef>
              <a:buClr>
                <a:srgbClr val="FF3300"/>
              </a:buClr>
              <a:buFont typeface="Wingdings" pitchFamily="2" charset="2"/>
              <a:buChar char="Ø"/>
            </a:pPr>
            <a:r>
              <a:rPr lang="en-US" dirty="0" smtClean="0">
                <a:solidFill>
                  <a:srgbClr val="002060"/>
                </a:solidFill>
              </a:rPr>
              <a:t>2015 deductible </a:t>
            </a:r>
            <a:r>
              <a:rPr lang="en-US" baseline="30000" dirty="0">
                <a:solidFill>
                  <a:srgbClr val="002060"/>
                </a:solidFill>
              </a:rPr>
              <a:t>$</a:t>
            </a:r>
            <a:r>
              <a:rPr lang="en-US" dirty="0" smtClean="0">
                <a:solidFill>
                  <a:srgbClr val="002060"/>
                </a:solidFill>
              </a:rPr>
              <a:t>1,260</a:t>
            </a:r>
          </a:p>
          <a:p>
            <a:pPr>
              <a:spcBef>
                <a:spcPct val="75000"/>
              </a:spcBef>
            </a:pPr>
            <a:r>
              <a:rPr lang="en-US" sz="2800" u="sng" dirty="0" smtClean="0">
                <a:solidFill>
                  <a:srgbClr val="002060"/>
                </a:solidFill>
              </a:rPr>
              <a:t>Part </a:t>
            </a:r>
            <a:r>
              <a:rPr lang="en-US" sz="2800" u="sng" dirty="0">
                <a:solidFill>
                  <a:srgbClr val="002060"/>
                </a:solidFill>
              </a:rPr>
              <a:t>B - Medical Insurance</a:t>
            </a:r>
          </a:p>
          <a:p>
            <a:pPr lvl="2" indent="-396875">
              <a:spcBef>
                <a:spcPct val="25000"/>
              </a:spcBef>
              <a:buClr>
                <a:srgbClr val="FF3300"/>
              </a:buClr>
              <a:buFont typeface="Wingdings" pitchFamily="2" charset="2"/>
              <a:buChar char="Ø"/>
            </a:pPr>
            <a:r>
              <a:rPr lang="en-US" dirty="0" smtClean="0">
                <a:solidFill>
                  <a:srgbClr val="002060"/>
                </a:solidFill>
              </a:rPr>
              <a:t>Covers 80</a:t>
            </a:r>
            <a:r>
              <a:rPr lang="en-US" dirty="0">
                <a:solidFill>
                  <a:srgbClr val="002060"/>
                </a:solidFill>
              </a:rPr>
              <a:t>% doctor </a:t>
            </a:r>
            <a:r>
              <a:rPr lang="en-US" dirty="0" smtClean="0">
                <a:solidFill>
                  <a:srgbClr val="002060"/>
                </a:solidFill>
              </a:rPr>
              <a:t>bills &amp; other outpatient </a:t>
            </a:r>
            <a:r>
              <a:rPr lang="en-US" dirty="0">
                <a:solidFill>
                  <a:srgbClr val="002060"/>
                </a:solidFill>
              </a:rPr>
              <a:t>medical expenses after 1</a:t>
            </a:r>
            <a:r>
              <a:rPr lang="en-US" baseline="30000" dirty="0">
                <a:solidFill>
                  <a:srgbClr val="002060"/>
                </a:solidFill>
              </a:rPr>
              <a:t>st</a:t>
            </a:r>
            <a:r>
              <a:rPr lang="en-US" dirty="0">
                <a:solidFill>
                  <a:srgbClr val="002060"/>
                </a:solidFill>
              </a:rPr>
              <a:t> </a:t>
            </a:r>
            <a:r>
              <a:rPr lang="en-US" baseline="30000" dirty="0" smtClean="0">
                <a:solidFill>
                  <a:srgbClr val="002060"/>
                </a:solidFill>
              </a:rPr>
              <a:t>$</a:t>
            </a:r>
            <a:r>
              <a:rPr lang="en-US" dirty="0" smtClean="0">
                <a:solidFill>
                  <a:srgbClr val="002060"/>
                </a:solidFill>
              </a:rPr>
              <a:t>147 </a:t>
            </a:r>
            <a:r>
              <a:rPr lang="en-US" dirty="0">
                <a:solidFill>
                  <a:srgbClr val="002060"/>
                </a:solidFill>
              </a:rPr>
              <a:t>in approved charges</a:t>
            </a:r>
          </a:p>
          <a:p>
            <a:pPr lvl="2" indent="-396875">
              <a:spcBef>
                <a:spcPct val="25000"/>
              </a:spcBef>
              <a:buClr>
                <a:srgbClr val="FF3300"/>
              </a:buClr>
              <a:buFont typeface="Wingdings" pitchFamily="2" charset="2"/>
              <a:buChar char="Ø"/>
            </a:pPr>
            <a:r>
              <a:rPr lang="en-US" dirty="0" smtClean="0">
                <a:solidFill>
                  <a:srgbClr val="002060"/>
                </a:solidFill>
              </a:rPr>
              <a:t>2014 standard </a:t>
            </a:r>
            <a:r>
              <a:rPr lang="en-US" dirty="0">
                <a:solidFill>
                  <a:srgbClr val="002060"/>
                </a:solidFill>
              </a:rPr>
              <a:t>m</a:t>
            </a:r>
            <a:r>
              <a:rPr lang="en-US" dirty="0" smtClean="0">
                <a:solidFill>
                  <a:srgbClr val="002060"/>
                </a:solidFill>
              </a:rPr>
              <a:t>onthly premium </a:t>
            </a:r>
            <a:r>
              <a:rPr lang="en-US" baseline="30000" dirty="0" smtClean="0">
                <a:solidFill>
                  <a:srgbClr val="002060"/>
                </a:solidFill>
              </a:rPr>
              <a:t>$</a:t>
            </a:r>
            <a:r>
              <a:rPr lang="en-US" dirty="0" smtClean="0">
                <a:solidFill>
                  <a:srgbClr val="002060"/>
                </a:solidFill>
              </a:rPr>
              <a:t>104.90</a:t>
            </a:r>
          </a:p>
          <a:p>
            <a:pPr lvl="2" indent="-396875">
              <a:spcBef>
                <a:spcPct val="25000"/>
              </a:spcBef>
              <a:buClr>
                <a:srgbClr val="FF3300"/>
              </a:buClr>
              <a:buFont typeface="Wingdings" pitchFamily="2" charset="2"/>
              <a:buChar char="Ø"/>
            </a:pPr>
            <a:endParaRPr lang="en-US" sz="2000" dirty="0">
              <a:solidFill>
                <a:srgbClr val="002060"/>
              </a:solidFill>
            </a:endParaRPr>
          </a:p>
          <a:p>
            <a:pPr lvl="2" indent="-396875">
              <a:spcBef>
                <a:spcPct val="25000"/>
              </a:spcBef>
              <a:buClr>
                <a:srgbClr val="FF3300"/>
              </a:buClr>
              <a:buFont typeface="Wingdings" pitchFamily="2" charset="2"/>
              <a:buChar char="Ø"/>
            </a:pPr>
            <a:endParaRPr lang="en-US" sz="2000" dirty="0">
              <a:solidFill>
                <a:srgbClr val="00206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41671251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p:cNvSpPr>
            <a:spLocks noChangeArrowheads="1"/>
          </p:cNvSpPr>
          <p:nvPr/>
        </p:nvSpPr>
        <p:spPr bwMode="auto">
          <a:xfrm>
            <a:off x="674914" y="228600"/>
            <a:ext cx="8458200" cy="707886"/>
          </a:xfrm>
          <a:prstGeom prst="rect">
            <a:avLst/>
          </a:prstGeom>
          <a:noFill/>
          <a:ln w="9525" algn="ctr">
            <a:noFill/>
            <a:miter lim="800000"/>
            <a:headEnd/>
            <a:tailEnd/>
          </a:ln>
        </p:spPr>
        <p:txBody>
          <a:bodyPr>
            <a:spAutoFit/>
          </a:bodyPr>
          <a:lstStyle/>
          <a:p>
            <a:pPr algn="ctr" eaLnBrk="0" hangingPunct="0"/>
            <a:r>
              <a:rPr lang="en-US" sz="4000" dirty="0">
                <a:solidFill>
                  <a:srgbClr val="002060"/>
                </a:solidFill>
              </a:rPr>
              <a:t>Medicare </a:t>
            </a:r>
            <a:r>
              <a:rPr lang="en-US" sz="4000" dirty="0" smtClean="0">
                <a:solidFill>
                  <a:srgbClr val="002060"/>
                </a:solidFill>
              </a:rPr>
              <a:t>Has Four Parts</a:t>
            </a:r>
            <a:endParaRPr lang="en-US" sz="4000" dirty="0">
              <a:solidFill>
                <a:srgbClr val="002060"/>
              </a:solidFill>
            </a:endParaRPr>
          </a:p>
        </p:txBody>
      </p:sp>
      <p:sp>
        <p:nvSpPr>
          <p:cNvPr id="56323" name="Rectangle 10"/>
          <p:cNvSpPr>
            <a:spLocks noChangeArrowheads="1"/>
          </p:cNvSpPr>
          <p:nvPr/>
        </p:nvSpPr>
        <p:spPr bwMode="auto">
          <a:xfrm>
            <a:off x="1905000" y="1981200"/>
            <a:ext cx="5715000" cy="1600200"/>
          </a:xfrm>
          <a:prstGeom prst="rect">
            <a:avLst/>
          </a:prstGeom>
          <a:noFill/>
          <a:ln w="12700">
            <a:noFill/>
            <a:miter lim="800000"/>
            <a:headEnd/>
            <a:tailEnd/>
          </a:ln>
        </p:spPr>
        <p:txBody>
          <a:bodyPr lIns="90488" tIns="44450" rIns="90488" bIns="44450"/>
          <a:lstStyle/>
          <a:p>
            <a:pPr marL="57150" indent="-57150">
              <a:spcBef>
                <a:spcPct val="20000"/>
              </a:spcBef>
            </a:pPr>
            <a:endParaRPr lang="en-US" dirty="0">
              <a:solidFill>
                <a:srgbClr val="00008C"/>
              </a:solidFill>
              <a:latin typeface="Arial" charset="0"/>
            </a:endParaRPr>
          </a:p>
        </p:txBody>
      </p:sp>
      <p:sp>
        <p:nvSpPr>
          <p:cNvPr id="56324" name="Text Box 14"/>
          <p:cNvSpPr txBox="1">
            <a:spLocks noChangeArrowheads="1"/>
          </p:cNvSpPr>
          <p:nvPr/>
        </p:nvSpPr>
        <p:spPr bwMode="auto">
          <a:xfrm>
            <a:off x="1055914" y="1367909"/>
            <a:ext cx="7696200" cy="4955203"/>
          </a:xfrm>
          <a:prstGeom prst="rect">
            <a:avLst/>
          </a:prstGeom>
          <a:noFill/>
          <a:ln w="9525" algn="ctr">
            <a:noFill/>
            <a:miter lim="800000"/>
            <a:headEnd/>
            <a:tailEnd/>
          </a:ln>
        </p:spPr>
        <p:txBody>
          <a:bodyPr wrap="square">
            <a:spAutoFit/>
          </a:bodyPr>
          <a:lstStyle/>
          <a:p>
            <a:pPr>
              <a:spcBef>
                <a:spcPct val="75000"/>
              </a:spcBef>
              <a:buClr>
                <a:srgbClr val="BD010A"/>
              </a:buClr>
              <a:buFont typeface="Wingdings" pitchFamily="2" charset="2"/>
              <a:buNone/>
            </a:pPr>
            <a:r>
              <a:rPr lang="en-US" u="sng" dirty="0" smtClean="0">
                <a:solidFill>
                  <a:srgbClr val="002060"/>
                </a:solidFill>
              </a:rPr>
              <a:t>Part C – Medicare Advantage Plans</a:t>
            </a:r>
          </a:p>
          <a:p>
            <a:pPr lvl="2" indent="-396875">
              <a:spcBef>
                <a:spcPts val="1200"/>
              </a:spcBef>
              <a:buClr>
                <a:srgbClr val="FF3300"/>
              </a:buClr>
              <a:buFont typeface="Wingdings" pitchFamily="2" charset="2"/>
              <a:buChar char="Ø"/>
            </a:pPr>
            <a:r>
              <a:rPr lang="en-US" sz="2000" dirty="0" smtClean="0">
                <a:solidFill>
                  <a:srgbClr val="002060"/>
                </a:solidFill>
              </a:rPr>
              <a:t>Health plan options offered by Medicare-approved private insurance companies  </a:t>
            </a:r>
          </a:p>
          <a:p>
            <a:pPr lvl="2" indent="-396875">
              <a:spcBef>
                <a:spcPts val="1200"/>
              </a:spcBef>
              <a:buClr>
                <a:srgbClr val="FF3300"/>
              </a:buClr>
              <a:buFont typeface="Wingdings" pitchFamily="2" charset="2"/>
              <a:buChar char="Ø"/>
            </a:pPr>
            <a:r>
              <a:rPr lang="en-US" sz="2000" dirty="0" smtClean="0">
                <a:solidFill>
                  <a:srgbClr val="002060"/>
                </a:solidFill>
              </a:rPr>
              <a:t>When you join a Medicare advantage plan, you can get the benefits and services covered under Part A, Part B, and in most plans, Part D</a:t>
            </a:r>
            <a:endParaRPr lang="en-US" sz="1200" u="sng" dirty="0" smtClean="0">
              <a:solidFill>
                <a:srgbClr val="002060"/>
              </a:solidFill>
            </a:endParaRPr>
          </a:p>
          <a:p>
            <a:pPr>
              <a:spcBef>
                <a:spcPct val="75000"/>
              </a:spcBef>
              <a:buClr>
                <a:srgbClr val="BD010A"/>
              </a:buClr>
              <a:buFont typeface="Wingdings" pitchFamily="2" charset="2"/>
              <a:buNone/>
            </a:pPr>
            <a:r>
              <a:rPr lang="en-US" u="sng" dirty="0" smtClean="0">
                <a:solidFill>
                  <a:srgbClr val="002060"/>
                </a:solidFill>
              </a:rPr>
              <a:t>Part D </a:t>
            </a:r>
            <a:r>
              <a:rPr lang="en-US" u="sng" dirty="0">
                <a:solidFill>
                  <a:srgbClr val="002060"/>
                </a:solidFill>
              </a:rPr>
              <a:t>– </a:t>
            </a:r>
            <a:r>
              <a:rPr lang="en-US" u="sng" dirty="0" smtClean="0">
                <a:solidFill>
                  <a:srgbClr val="002060"/>
                </a:solidFill>
              </a:rPr>
              <a:t>Medicare Prescription </a:t>
            </a:r>
            <a:r>
              <a:rPr lang="en-US" u="sng" dirty="0">
                <a:solidFill>
                  <a:srgbClr val="002060"/>
                </a:solidFill>
              </a:rPr>
              <a:t>Drug </a:t>
            </a:r>
            <a:r>
              <a:rPr lang="en-US" u="sng" dirty="0" smtClean="0">
                <a:solidFill>
                  <a:srgbClr val="002060"/>
                </a:solidFill>
              </a:rPr>
              <a:t>Coverage</a:t>
            </a:r>
            <a:endParaRPr lang="en-US" u="sng" dirty="0">
              <a:solidFill>
                <a:srgbClr val="002060"/>
              </a:solidFill>
            </a:endParaRPr>
          </a:p>
          <a:p>
            <a:pPr lvl="2" indent="-396875">
              <a:spcBef>
                <a:spcPts val="1200"/>
              </a:spcBef>
              <a:buClr>
                <a:srgbClr val="FF3300"/>
              </a:buClr>
              <a:buFont typeface="Wingdings" pitchFamily="2" charset="2"/>
              <a:buChar char="Ø"/>
            </a:pPr>
            <a:r>
              <a:rPr lang="en-US" sz="2000" dirty="0">
                <a:solidFill>
                  <a:srgbClr val="002060"/>
                </a:solidFill>
              </a:rPr>
              <a:t>Covers a major portion of </a:t>
            </a:r>
            <a:r>
              <a:rPr lang="en-US" sz="2000" dirty="0" smtClean="0">
                <a:solidFill>
                  <a:srgbClr val="002060"/>
                </a:solidFill>
              </a:rPr>
              <a:t> your prescription drug costs </a:t>
            </a:r>
          </a:p>
          <a:p>
            <a:pPr lvl="2" indent="-396875">
              <a:spcBef>
                <a:spcPts val="1200"/>
              </a:spcBef>
              <a:buClr>
                <a:srgbClr val="FF3300"/>
              </a:buClr>
              <a:buFont typeface="Wingdings" pitchFamily="2" charset="2"/>
              <a:buChar char="Ø"/>
            </a:pPr>
            <a:r>
              <a:rPr lang="en-US" sz="2000" dirty="0">
                <a:solidFill>
                  <a:srgbClr val="002060"/>
                </a:solidFill>
              </a:rPr>
              <a:t>Your </a:t>
            </a:r>
            <a:r>
              <a:rPr lang="en-US" sz="2000" dirty="0" smtClean="0">
                <a:solidFill>
                  <a:srgbClr val="002060"/>
                </a:solidFill>
              </a:rPr>
              <a:t>out-of-pocket costs—monthly </a:t>
            </a:r>
            <a:r>
              <a:rPr lang="en-US" sz="2000" dirty="0">
                <a:solidFill>
                  <a:srgbClr val="002060"/>
                </a:solidFill>
              </a:rPr>
              <a:t>premiums, annual deductible and prescription </a:t>
            </a:r>
            <a:r>
              <a:rPr lang="en-US" sz="2000" dirty="0" smtClean="0">
                <a:solidFill>
                  <a:srgbClr val="002060"/>
                </a:solidFill>
              </a:rPr>
              <a:t>co-payments—will vary by plan </a:t>
            </a:r>
            <a:endParaRPr lang="en-US" sz="2000" dirty="0">
              <a:solidFill>
                <a:srgbClr val="002060"/>
              </a:solidFill>
            </a:endParaRPr>
          </a:p>
          <a:p>
            <a:pPr lvl="2" indent="-396875">
              <a:spcBef>
                <a:spcPts val="1200"/>
              </a:spcBef>
              <a:buClr>
                <a:srgbClr val="FF3300"/>
              </a:buClr>
              <a:buFont typeface="Wingdings" pitchFamily="2" charset="2"/>
              <a:buChar char="Ø"/>
            </a:pPr>
            <a:r>
              <a:rPr lang="en-US" sz="2000" dirty="0" smtClean="0">
                <a:solidFill>
                  <a:srgbClr val="002060"/>
                </a:solidFill>
              </a:rPr>
              <a:t>You enroll with a Medicare-approved prescription drug provider not Social Security</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86173703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685800" y="282714"/>
            <a:ext cx="8458200" cy="707886"/>
          </a:xfrm>
          <a:prstGeom prst="rect">
            <a:avLst/>
          </a:prstGeom>
          <a:noFill/>
          <a:ln w="9525">
            <a:noFill/>
            <a:miter lim="800000"/>
            <a:headEnd/>
            <a:tailEnd/>
          </a:ln>
        </p:spPr>
        <p:txBody>
          <a:bodyPr>
            <a:spAutoFit/>
          </a:bodyPr>
          <a:lstStyle/>
          <a:p>
            <a:pPr algn="ctr"/>
            <a:r>
              <a:rPr lang="en-US" sz="4000" dirty="0">
                <a:solidFill>
                  <a:srgbClr val="002060"/>
                </a:solidFill>
              </a:rPr>
              <a:t>For More Medicare Information</a:t>
            </a:r>
          </a:p>
        </p:txBody>
      </p:sp>
      <p:sp>
        <p:nvSpPr>
          <p:cNvPr id="65539" name="Text Box 3"/>
          <p:cNvSpPr txBox="1">
            <a:spLocks noChangeArrowheads="1"/>
          </p:cNvSpPr>
          <p:nvPr/>
        </p:nvSpPr>
        <p:spPr bwMode="auto">
          <a:xfrm>
            <a:off x="685800" y="1524000"/>
            <a:ext cx="8458200" cy="3140075"/>
          </a:xfrm>
          <a:prstGeom prst="rect">
            <a:avLst/>
          </a:prstGeom>
          <a:noFill/>
          <a:ln w="9525">
            <a:noFill/>
            <a:miter lim="800000"/>
            <a:headEnd/>
            <a:tailEnd/>
          </a:ln>
        </p:spPr>
        <p:txBody>
          <a:bodyPr>
            <a:spAutoFit/>
          </a:bodyPr>
          <a:lstStyle/>
          <a:p>
            <a:pPr algn="ctr"/>
            <a:r>
              <a:rPr lang="en-US" sz="6000" dirty="0">
                <a:solidFill>
                  <a:srgbClr val="002060"/>
                </a:solidFill>
              </a:rPr>
              <a:t>1-800-MEDICARE</a:t>
            </a:r>
          </a:p>
          <a:p>
            <a:pPr algn="ctr"/>
            <a:r>
              <a:rPr lang="en-US" sz="4800" b="0" dirty="0">
                <a:solidFill>
                  <a:srgbClr val="002060"/>
                </a:solidFill>
              </a:rPr>
              <a:t>(1-800-633-4227)</a:t>
            </a:r>
          </a:p>
          <a:p>
            <a:pPr algn="ctr"/>
            <a:r>
              <a:rPr lang="en-US" sz="3200" b="0" dirty="0">
                <a:solidFill>
                  <a:srgbClr val="002060"/>
                </a:solidFill>
              </a:rPr>
              <a:t>TTY 1-877-486-2048</a:t>
            </a:r>
          </a:p>
          <a:p>
            <a:pPr algn="ctr"/>
            <a:r>
              <a:rPr lang="en-US" sz="6000" dirty="0">
                <a:solidFill>
                  <a:srgbClr val="0070C0"/>
                </a:solidFill>
              </a:rPr>
              <a:t>www.medicare.gov</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
          <p:cNvSpPr>
            <a:spLocks noChangeArrowheads="1"/>
          </p:cNvSpPr>
          <p:nvPr/>
        </p:nvSpPr>
        <p:spPr bwMode="auto">
          <a:xfrm>
            <a:off x="685800" y="-69096"/>
            <a:ext cx="8458200" cy="1754326"/>
          </a:xfrm>
          <a:prstGeom prst="rect">
            <a:avLst/>
          </a:prstGeom>
          <a:noFill/>
          <a:ln w="9525" algn="ctr">
            <a:noFill/>
            <a:miter lim="800000"/>
            <a:headEnd/>
            <a:tailEnd/>
          </a:ln>
        </p:spPr>
        <p:txBody>
          <a:bodyPr wrap="square">
            <a:spAutoFit/>
          </a:bodyPr>
          <a:lstStyle/>
          <a:p>
            <a:pPr algn="ctr" eaLnBrk="0" hangingPunct="0"/>
            <a:r>
              <a:rPr lang="en-US" sz="3600" dirty="0">
                <a:solidFill>
                  <a:srgbClr val="002060"/>
                </a:solidFill>
              </a:rPr>
              <a:t>Social Security’s Online </a:t>
            </a:r>
            <a:r>
              <a:rPr lang="en-US" sz="3600" dirty="0" smtClean="0">
                <a:solidFill>
                  <a:srgbClr val="002060"/>
                </a:solidFill>
              </a:rPr>
              <a:t>Services</a:t>
            </a:r>
          </a:p>
          <a:p>
            <a:pPr algn="ctr" eaLnBrk="0" hangingPunct="0"/>
            <a:r>
              <a:rPr lang="en-US" sz="3600" dirty="0">
                <a:solidFill>
                  <a:srgbClr val="002060"/>
                </a:solidFill>
              </a:rPr>
              <a:t>www.socialsecurity.gov</a:t>
            </a:r>
          </a:p>
          <a:p>
            <a:pPr algn="ctr" eaLnBrk="0" hangingPunct="0"/>
            <a:endParaRPr lang="en-US" sz="3600" dirty="0">
              <a:solidFill>
                <a:srgbClr val="002060"/>
              </a:solidFill>
            </a:endParaRPr>
          </a:p>
        </p:txBody>
      </p:sp>
      <p:sp>
        <p:nvSpPr>
          <p:cNvPr id="67587" name="Text Box 13"/>
          <p:cNvSpPr txBox="1">
            <a:spLocks noChangeArrowheads="1"/>
          </p:cNvSpPr>
          <p:nvPr/>
        </p:nvSpPr>
        <p:spPr bwMode="auto">
          <a:xfrm>
            <a:off x="838200" y="1351776"/>
            <a:ext cx="9015413" cy="5124480"/>
          </a:xfrm>
          <a:prstGeom prst="rect">
            <a:avLst/>
          </a:prstGeom>
          <a:noFill/>
          <a:ln w="9525" algn="ctr">
            <a:noFill/>
            <a:miter lim="800000"/>
            <a:headEnd/>
            <a:tailEnd/>
          </a:ln>
        </p:spPr>
        <p:txBody>
          <a:bodyPr>
            <a:spAutoFit/>
          </a:bodyPr>
          <a:lstStyle/>
          <a:p>
            <a:pPr>
              <a:spcBef>
                <a:spcPts val="1200"/>
              </a:spcBef>
              <a:buClr>
                <a:srgbClr val="FF3300"/>
              </a:buClr>
            </a:pPr>
            <a:r>
              <a:rPr lang="en-US" sz="2700" dirty="0">
                <a:solidFill>
                  <a:srgbClr val="002060"/>
                </a:solidFill>
              </a:rPr>
              <a:t>Online Services for before or </a:t>
            </a:r>
            <a:r>
              <a:rPr lang="en-US" sz="2700" dirty="0" smtClean="0">
                <a:solidFill>
                  <a:srgbClr val="002060"/>
                </a:solidFill>
              </a:rPr>
              <a:t>after </a:t>
            </a:r>
            <a:r>
              <a:rPr lang="en-US" sz="2700" dirty="0">
                <a:solidFill>
                  <a:srgbClr val="002060"/>
                </a:solidFill>
              </a:rPr>
              <a:t>you receive benefits</a:t>
            </a:r>
          </a:p>
          <a:p>
            <a:pPr>
              <a:spcBef>
                <a:spcPts val="1200"/>
              </a:spcBef>
              <a:buClr>
                <a:srgbClr val="FF3300"/>
              </a:buClr>
              <a:buFont typeface="Wingdings" pitchFamily="2" charset="2"/>
              <a:buChar char="Ø"/>
            </a:pPr>
            <a:r>
              <a:rPr lang="en-US" sz="2000" dirty="0">
                <a:solidFill>
                  <a:srgbClr val="002060"/>
                </a:solidFill>
              </a:rPr>
              <a:t> Social Security Statement </a:t>
            </a:r>
            <a:endParaRPr lang="en-US" sz="2000" dirty="0" smtClean="0">
              <a:solidFill>
                <a:srgbClr val="002060"/>
              </a:solidFill>
            </a:endParaRPr>
          </a:p>
          <a:p>
            <a:pPr>
              <a:spcBef>
                <a:spcPts val="1200"/>
              </a:spcBef>
              <a:buClr>
                <a:srgbClr val="FF3300"/>
              </a:buClr>
              <a:buFont typeface="Wingdings" pitchFamily="2" charset="2"/>
              <a:buChar char="Ø"/>
            </a:pPr>
            <a:r>
              <a:rPr lang="en-US" sz="2000" dirty="0">
                <a:solidFill>
                  <a:srgbClr val="002060"/>
                </a:solidFill>
              </a:rPr>
              <a:t> Change of </a:t>
            </a:r>
            <a:r>
              <a:rPr lang="en-US" sz="2000" dirty="0" smtClean="0">
                <a:solidFill>
                  <a:srgbClr val="002060"/>
                </a:solidFill>
              </a:rPr>
              <a:t>Address and Phone Number</a:t>
            </a:r>
          </a:p>
          <a:p>
            <a:pPr>
              <a:spcBef>
                <a:spcPts val="1200"/>
              </a:spcBef>
              <a:buClr>
                <a:srgbClr val="FF3300"/>
              </a:buClr>
              <a:buFont typeface="Wingdings" pitchFamily="2" charset="2"/>
              <a:buChar char="Ø"/>
            </a:pPr>
            <a:r>
              <a:rPr lang="en-US" sz="2000" dirty="0">
                <a:solidFill>
                  <a:srgbClr val="002060"/>
                </a:solidFill>
              </a:rPr>
              <a:t> Get a Benefit Verification </a:t>
            </a:r>
            <a:r>
              <a:rPr lang="en-US" sz="2000" dirty="0" smtClean="0">
                <a:solidFill>
                  <a:srgbClr val="002060"/>
                </a:solidFill>
              </a:rPr>
              <a:t>Letter</a:t>
            </a:r>
          </a:p>
          <a:p>
            <a:pPr marL="282575" lvl="0" indent="-282575">
              <a:spcBef>
                <a:spcPts val="1200"/>
              </a:spcBef>
              <a:buClr>
                <a:srgbClr val="FF3300"/>
              </a:buClr>
              <a:buFont typeface="Wingdings" pitchFamily="2" charset="2"/>
              <a:buChar char="Ø"/>
            </a:pPr>
            <a:r>
              <a:rPr lang="en-US" sz="2000" dirty="0">
                <a:solidFill>
                  <a:srgbClr val="002060"/>
                </a:solidFill>
              </a:rPr>
              <a:t>Start or Change Direct Deposit</a:t>
            </a:r>
          </a:p>
          <a:p>
            <a:pPr marL="282575" indent="-282575">
              <a:spcBef>
                <a:spcPts val="1200"/>
              </a:spcBef>
              <a:buClr>
                <a:srgbClr val="FF3300"/>
              </a:buClr>
              <a:buFont typeface="Wingdings" pitchFamily="2" charset="2"/>
              <a:buChar char="Ø"/>
            </a:pPr>
            <a:r>
              <a:rPr lang="en-US" sz="2000" dirty="0" smtClean="0">
                <a:solidFill>
                  <a:srgbClr val="002060"/>
                </a:solidFill>
              </a:rPr>
              <a:t>Retirement </a:t>
            </a:r>
            <a:r>
              <a:rPr lang="en-US" sz="2000" dirty="0">
                <a:solidFill>
                  <a:srgbClr val="002060"/>
                </a:solidFill>
              </a:rPr>
              <a:t>Estimator </a:t>
            </a:r>
            <a:endParaRPr lang="en-US" sz="2000" dirty="0" smtClean="0">
              <a:solidFill>
                <a:srgbClr val="002060"/>
              </a:solidFill>
            </a:endParaRPr>
          </a:p>
          <a:p>
            <a:pPr marL="282575" indent="-282575">
              <a:spcBef>
                <a:spcPts val="1200"/>
              </a:spcBef>
              <a:buClr>
                <a:srgbClr val="FF3300"/>
              </a:buClr>
              <a:buFont typeface="Wingdings" pitchFamily="2" charset="2"/>
              <a:buChar char="Ø"/>
            </a:pPr>
            <a:r>
              <a:rPr lang="en-US" sz="2000" dirty="0" smtClean="0">
                <a:solidFill>
                  <a:srgbClr val="002060"/>
                </a:solidFill>
              </a:rPr>
              <a:t>Retirement </a:t>
            </a:r>
            <a:r>
              <a:rPr lang="en-US" sz="2000" dirty="0">
                <a:solidFill>
                  <a:srgbClr val="002060"/>
                </a:solidFill>
              </a:rPr>
              <a:t>&amp; Disability </a:t>
            </a:r>
            <a:r>
              <a:rPr lang="en-US" sz="2000" dirty="0" smtClean="0">
                <a:solidFill>
                  <a:srgbClr val="002060"/>
                </a:solidFill>
              </a:rPr>
              <a:t>Applications</a:t>
            </a:r>
          </a:p>
          <a:p>
            <a:pPr>
              <a:spcBef>
                <a:spcPts val="1200"/>
              </a:spcBef>
              <a:buClr>
                <a:srgbClr val="FF3300"/>
              </a:buClr>
              <a:buFont typeface="Wingdings" pitchFamily="2" charset="2"/>
              <a:buChar char="Ø"/>
            </a:pPr>
            <a:r>
              <a:rPr lang="en-US" sz="2000" dirty="0" smtClean="0">
                <a:solidFill>
                  <a:srgbClr val="002060"/>
                </a:solidFill>
              </a:rPr>
              <a:t> Medicare Online</a:t>
            </a:r>
            <a:endParaRPr lang="en-US" sz="2000" dirty="0">
              <a:solidFill>
                <a:srgbClr val="002060"/>
              </a:solidFill>
            </a:endParaRPr>
          </a:p>
          <a:p>
            <a:pPr>
              <a:spcBef>
                <a:spcPts val="1200"/>
              </a:spcBef>
              <a:buClr>
                <a:srgbClr val="FF3300"/>
              </a:buClr>
              <a:buFont typeface="Wingdings" pitchFamily="2" charset="2"/>
              <a:buChar char="Ø"/>
            </a:pPr>
            <a:r>
              <a:rPr lang="en-US" sz="2000" dirty="0">
                <a:solidFill>
                  <a:srgbClr val="002060"/>
                </a:solidFill>
              </a:rPr>
              <a:t> </a:t>
            </a:r>
            <a:r>
              <a:rPr lang="en-US" sz="2000" dirty="0" smtClean="0">
                <a:solidFill>
                  <a:srgbClr val="002060"/>
                </a:solidFill>
              </a:rPr>
              <a:t>Apply </a:t>
            </a:r>
            <a:r>
              <a:rPr lang="en-US" sz="2000" dirty="0">
                <a:solidFill>
                  <a:srgbClr val="002060"/>
                </a:solidFill>
              </a:rPr>
              <a:t>for Extra Help With Medicare Drug Plan Costs</a:t>
            </a:r>
          </a:p>
          <a:p>
            <a:pPr>
              <a:spcBef>
                <a:spcPts val="1200"/>
              </a:spcBef>
              <a:buClr>
                <a:srgbClr val="FF3300"/>
              </a:buClr>
              <a:buFont typeface="Wingdings" pitchFamily="2" charset="2"/>
              <a:buChar char="Ø"/>
            </a:pPr>
            <a:r>
              <a:rPr lang="en-US" sz="2000" dirty="0">
                <a:solidFill>
                  <a:srgbClr val="002060"/>
                </a:solidFill>
              </a:rPr>
              <a:t> </a:t>
            </a:r>
            <a:r>
              <a:rPr lang="en-US" sz="2000" dirty="0" smtClean="0">
                <a:solidFill>
                  <a:srgbClr val="002060"/>
                </a:solidFill>
              </a:rPr>
              <a:t>Retirement/Survivors/Disability </a:t>
            </a:r>
            <a:r>
              <a:rPr lang="en-US" sz="2000" dirty="0">
                <a:solidFill>
                  <a:srgbClr val="002060"/>
                </a:solidFill>
              </a:rPr>
              <a:t>Planner</a:t>
            </a:r>
          </a:p>
          <a:p>
            <a:pPr marL="282575" indent="-282575">
              <a:spcBef>
                <a:spcPts val="1200"/>
              </a:spcBef>
              <a:buClr>
                <a:srgbClr val="FF3300"/>
              </a:buClr>
              <a:buFont typeface="Wingdings" pitchFamily="2" charset="2"/>
              <a:buChar char="Ø"/>
            </a:pPr>
            <a:r>
              <a:rPr lang="en-US" sz="2000" dirty="0" smtClean="0">
                <a:solidFill>
                  <a:srgbClr val="002060"/>
                </a:solidFill>
              </a:rPr>
              <a:t>Medicare </a:t>
            </a:r>
            <a:r>
              <a:rPr lang="en-US" sz="2000" dirty="0">
                <a:solidFill>
                  <a:srgbClr val="002060"/>
                </a:solidFill>
              </a:rPr>
              <a:t>Card </a:t>
            </a:r>
            <a:r>
              <a:rPr lang="en-US" sz="2000" dirty="0" smtClean="0">
                <a:solidFill>
                  <a:srgbClr val="002060"/>
                </a:solidFill>
              </a:rPr>
              <a:t>Replacements</a:t>
            </a:r>
            <a:endParaRPr lang="en-US" sz="20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8"/>
          <p:cNvSpPr>
            <a:spLocks noChangeArrowheads="1"/>
          </p:cNvSpPr>
          <p:nvPr/>
        </p:nvSpPr>
        <p:spPr bwMode="auto">
          <a:xfrm>
            <a:off x="685800" y="264142"/>
            <a:ext cx="8458200" cy="590931"/>
          </a:xfrm>
          <a:prstGeom prst="rect">
            <a:avLst/>
          </a:prstGeom>
          <a:noFill/>
          <a:ln w="9525" algn="ctr">
            <a:noFill/>
            <a:miter lim="800000"/>
            <a:headEnd/>
            <a:tailEnd/>
          </a:ln>
        </p:spPr>
        <p:txBody>
          <a:bodyPr>
            <a:spAutoFit/>
          </a:bodyPr>
          <a:lstStyle/>
          <a:p>
            <a:pPr algn="ctr">
              <a:lnSpc>
                <a:spcPct val="90000"/>
              </a:lnSpc>
            </a:pPr>
            <a:r>
              <a:rPr lang="en-US" sz="3600" dirty="0">
                <a:solidFill>
                  <a:srgbClr val="002060"/>
                </a:solidFill>
              </a:rPr>
              <a:t>The Affordable Care </a:t>
            </a:r>
            <a:r>
              <a:rPr lang="en-US" sz="3600" dirty="0" smtClean="0">
                <a:solidFill>
                  <a:srgbClr val="002060"/>
                </a:solidFill>
              </a:rPr>
              <a:t>Act and You</a:t>
            </a:r>
            <a:endParaRPr lang="en-US" sz="3600" dirty="0">
              <a:solidFill>
                <a:srgbClr val="002060"/>
              </a:solidFill>
            </a:endParaRPr>
          </a:p>
        </p:txBody>
      </p:sp>
      <p:sp>
        <p:nvSpPr>
          <p:cNvPr id="90115" name="Text Box 9"/>
          <p:cNvSpPr txBox="1">
            <a:spLocks noChangeArrowheads="1"/>
          </p:cNvSpPr>
          <p:nvPr/>
        </p:nvSpPr>
        <p:spPr bwMode="auto">
          <a:xfrm>
            <a:off x="838200" y="1219200"/>
            <a:ext cx="8153400" cy="5906745"/>
          </a:xfrm>
          <a:prstGeom prst="rect">
            <a:avLst/>
          </a:prstGeom>
          <a:noFill/>
          <a:ln w="12700">
            <a:noFill/>
            <a:miter lim="800000"/>
            <a:headEnd type="none" w="sm" len="sm"/>
            <a:tailEnd type="none" w="sm" len="sm"/>
          </a:ln>
        </p:spPr>
        <p:txBody>
          <a:bodyPr>
            <a:spAutoFit/>
          </a:bodyPr>
          <a:lstStyle/>
          <a:p>
            <a:pPr marL="288925" lvl="0" indent="-288925">
              <a:lnSpc>
                <a:spcPts val="3100"/>
              </a:lnSpc>
              <a:buClr>
                <a:srgbClr val="FF3300"/>
              </a:buClr>
              <a:buFont typeface="Wingdings" pitchFamily="2" charset="2"/>
              <a:buChar char="Ø"/>
            </a:pPr>
            <a:r>
              <a:rPr lang="en-US" sz="2800" dirty="0">
                <a:solidFill>
                  <a:srgbClr val="002060"/>
                </a:solidFill>
              </a:rPr>
              <a:t>President Obama signed Affordable Care Act into </a:t>
            </a:r>
            <a:br>
              <a:rPr lang="en-US" sz="2800" dirty="0">
                <a:solidFill>
                  <a:srgbClr val="002060"/>
                </a:solidFill>
              </a:rPr>
            </a:br>
            <a:r>
              <a:rPr lang="en-US" sz="2800" dirty="0">
                <a:solidFill>
                  <a:srgbClr val="002060"/>
                </a:solidFill>
              </a:rPr>
              <a:t>law March 23, 2010.</a:t>
            </a:r>
          </a:p>
          <a:p>
            <a:pPr lvl="0">
              <a:lnSpc>
                <a:spcPts val="3100"/>
              </a:lnSpc>
              <a:buClr>
                <a:srgbClr val="FF3300"/>
              </a:buClr>
            </a:pPr>
            <a:endParaRPr lang="en-US" sz="2800" dirty="0">
              <a:solidFill>
                <a:srgbClr val="002060"/>
              </a:solidFill>
            </a:endParaRPr>
          </a:p>
          <a:p>
            <a:pPr marL="288925" lvl="0" indent="-288925">
              <a:lnSpc>
                <a:spcPts val="3100"/>
              </a:lnSpc>
              <a:buClr>
                <a:srgbClr val="FF3300"/>
              </a:buClr>
              <a:buFont typeface="Wingdings" pitchFamily="2" charset="2"/>
              <a:buChar char="Ø"/>
            </a:pPr>
            <a:r>
              <a:rPr lang="en-US" sz="2800" dirty="0">
                <a:solidFill>
                  <a:srgbClr val="002060"/>
                </a:solidFill>
              </a:rPr>
              <a:t>Key parts of Affordable Care Act </a:t>
            </a:r>
            <a:r>
              <a:rPr lang="en-US" sz="2800" dirty="0" smtClean="0">
                <a:solidFill>
                  <a:srgbClr val="002060"/>
                </a:solidFill>
              </a:rPr>
              <a:t>took </a:t>
            </a:r>
            <a:r>
              <a:rPr lang="en-US" sz="2800" dirty="0">
                <a:solidFill>
                  <a:srgbClr val="002060"/>
                </a:solidFill>
              </a:rPr>
              <a:t>effect </a:t>
            </a:r>
            <a:br>
              <a:rPr lang="en-US" sz="2800" dirty="0">
                <a:solidFill>
                  <a:srgbClr val="002060"/>
                </a:solidFill>
              </a:rPr>
            </a:br>
            <a:r>
              <a:rPr lang="en-US" sz="2800" dirty="0">
                <a:solidFill>
                  <a:srgbClr val="002060"/>
                </a:solidFill>
              </a:rPr>
              <a:t>January 1, 2014.</a:t>
            </a:r>
          </a:p>
          <a:p>
            <a:pPr lvl="0">
              <a:lnSpc>
                <a:spcPts val="3100"/>
              </a:lnSpc>
              <a:buClr>
                <a:srgbClr val="FF3300"/>
              </a:buClr>
            </a:pPr>
            <a:endParaRPr lang="en-US" sz="2800" dirty="0">
              <a:solidFill>
                <a:srgbClr val="002060"/>
              </a:solidFill>
            </a:endParaRPr>
          </a:p>
          <a:p>
            <a:pPr marL="288925" lvl="0" indent="-288925">
              <a:lnSpc>
                <a:spcPts val="3100"/>
              </a:lnSpc>
              <a:buClr>
                <a:srgbClr val="FF3300"/>
              </a:buClr>
              <a:buFont typeface="Wingdings" pitchFamily="2" charset="2"/>
              <a:buChar char="Ø"/>
            </a:pPr>
            <a:r>
              <a:rPr lang="en-US" sz="2800" dirty="0" smtClean="0">
                <a:solidFill>
                  <a:srgbClr val="002060"/>
                </a:solidFill>
              </a:rPr>
              <a:t>Every plan will offer comprehensive coverage – from doctors to medications to hospital visits.</a:t>
            </a:r>
          </a:p>
          <a:p>
            <a:pPr lvl="0">
              <a:lnSpc>
                <a:spcPts val="3100"/>
              </a:lnSpc>
              <a:buClr>
                <a:srgbClr val="FF3300"/>
              </a:buClr>
            </a:pPr>
            <a:endParaRPr lang="en-US" sz="2800" dirty="0" smtClean="0">
              <a:solidFill>
                <a:srgbClr val="002060"/>
              </a:solidFill>
            </a:endParaRPr>
          </a:p>
          <a:p>
            <a:pPr marL="288925" lvl="0" indent="-288925">
              <a:lnSpc>
                <a:spcPts val="3100"/>
              </a:lnSpc>
              <a:buClr>
                <a:srgbClr val="FF3300"/>
              </a:buClr>
              <a:buFont typeface="Wingdings" pitchFamily="2" charset="2"/>
              <a:buChar char="Ø"/>
            </a:pPr>
            <a:r>
              <a:rPr lang="en-US" sz="2800" dirty="0" smtClean="0">
                <a:solidFill>
                  <a:srgbClr val="002060"/>
                </a:solidFill>
              </a:rPr>
              <a:t>If </a:t>
            </a:r>
            <a:r>
              <a:rPr lang="en-US" sz="2800" dirty="0">
                <a:solidFill>
                  <a:srgbClr val="002060"/>
                </a:solidFill>
              </a:rPr>
              <a:t>your employer doesn’t offer health insurance, </a:t>
            </a:r>
            <a:br>
              <a:rPr lang="en-US" sz="2800" dirty="0">
                <a:solidFill>
                  <a:srgbClr val="002060"/>
                </a:solidFill>
              </a:rPr>
            </a:br>
            <a:r>
              <a:rPr lang="en-US" sz="2800" dirty="0">
                <a:solidFill>
                  <a:srgbClr val="002060"/>
                </a:solidFill>
              </a:rPr>
              <a:t>you can buy insurance directly in a new competitive “</a:t>
            </a:r>
            <a:r>
              <a:rPr lang="en-US" sz="2800" dirty="0" smtClean="0">
                <a:solidFill>
                  <a:srgbClr val="002060"/>
                </a:solidFill>
              </a:rPr>
              <a:t>Marketplace,” available at www.healthcare.gov. </a:t>
            </a:r>
            <a:endParaRPr lang="en-US" sz="2800" dirty="0">
              <a:solidFill>
                <a:srgbClr val="002060"/>
              </a:solidFill>
            </a:endParaRPr>
          </a:p>
          <a:p>
            <a:pPr eaLnBrk="0" hangingPunct="0">
              <a:spcBef>
                <a:spcPct val="50000"/>
              </a:spcBef>
              <a:buClr>
                <a:srgbClr val="FF3300"/>
              </a:buClr>
            </a:pPr>
            <a:r>
              <a:rPr lang="en-US" sz="2800" dirty="0">
                <a:solidFill>
                  <a:srgbClr val="002060"/>
                </a:solidFill>
                <a:latin typeface="Garamond" pitchFamily="18" charset="0"/>
              </a:rPr>
              <a:t>	</a:t>
            </a:r>
          </a:p>
        </p:txBody>
      </p:sp>
    </p:spTree>
    <p:extLst>
      <p:ext uri="{BB962C8B-B14F-4D97-AF65-F5344CB8AC3E}">
        <p14:creationId xmlns:p14="http://schemas.microsoft.com/office/powerpoint/2010/main" val="12871598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8" descr="93167278 white out ch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03400"/>
            <a:ext cx="86106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8"/>
          <p:cNvSpPr txBox="1">
            <a:spLocks noChangeArrowheads="1"/>
          </p:cNvSpPr>
          <p:nvPr/>
        </p:nvSpPr>
        <p:spPr bwMode="auto">
          <a:xfrm>
            <a:off x="687388" y="1295400"/>
            <a:ext cx="845661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DDDDDD"/>
                </a:solidFill>
                <a:latin typeface="Times New Roman" pitchFamily="18" charset="0"/>
                <a:cs typeface="Arial" pitchFamily="34" charset="0"/>
              </a:defRPr>
            </a:lvl1pPr>
            <a:lvl2pPr marL="742950" indent="-285750" eaLnBrk="0" hangingPunct="0">
              <a:defRPr sz="2400" b="1">
                <a:solidFill>
                  <a:srgbClr val="DDDDDD"/>
                </a:solidFill>
                <a:latin typeface="Times New Roman" pitchFamily="18" charset="0"/>
                <a:cs typeface="Arial" pitchFamily="34" charset="0"/>
              </a:defRPr>
            </a:lvl2pPr>
            <a:lvl3pPr marL="1143000" indent="-228600" eaLnBrk="0" hangingPunct="0">
              <a:defRPr sz="2400" b="1">
                <a:solidFill>
                  <a:srgbClr val="DDDDDD"/>
                </a:solidFill>
                <a:latin typeface="Times New Roman" pitchFamily="18" charset="0"/>
                <a:cs typeface="Arial" pitchFamily="34" charset="0"/>
              </a:defRPr>
            </a:lvl3pPr>
            <a:lvl4pPr marL="1600200" indent="-228600" eaLnBrk="0" hangingPunct="0">
              <a:defRPr sz="2400" b="1">
                <a:solidFill>
                  <a:srgbClr val="DDDDDD"/>
                </a:solidFill>
                <a:latin typeface="Times New Roman" pitchFamily="18" charset="0"/>
                <a:cs typeface="Arial" pitchFamily="34" charset="0"/>
              </a:defRPr>
            </a:lvl4pPr>
            <a:lvl5pPr marL="2057400" indent="-228600" eaLnBrk="0" hangingPunct="0">
              <a:defRPr sz="2400" b="1">
                <a:solidFill>
                  <a:srgbClr val="DDDDDD"/>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rgbClr val="DDDDDD"/>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rgbClr val="DDDDDD"/>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rgbClr val="DDDDDD"/>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rgbClr val="DDDDDD"/>
                </a:solidFill>
                <a:latin typeface="Times New Roman" pitchFamily="18" charset="0"/>
                <a:cs typeface="Arial" pitchFamily="34" charset="0"/>
              </a:defRPr>
            </a:lvl9pPr>
          </a:lstStyle>
          <a:p>
            <a:pPr algn="ctr" eaLnBrk="1" hangingPunct="1">
              <a:buClr>
                <a:srgbClr val="FF3300"/>
              </a:buClr>
              <a:buFont typeface="Wingdings" pitchFamily="2" charset="2"/>
              <a:buNone/>
            </a:pPr>
            <a:r>
              <a:rPr lang="en-US" altLang="en-US" sz="3200">
                <a:solidFill>
                  <a:srgbClr val="002060"/>
                </a:solidFill>
              </a:rPr>
              <a:t>If any part of your pension is based </a:t>
            </a:r>
            <a:br>
              <a:rPr lang="en-US" altLang="en-US" sz="3200">
                <a:solidFill>
                  <a:srgbClr val="002060"/>
                </a:solidFill>
              </a:rPr>
            </a:br>
            <a:r>
              <a:rPr lang="en-US" altLang="en-US" sz="3200">
                <a:solidFill>
                  <a:srgbClr val="002060"/>
                </a:solidFill>
              </a:rPr>
              <a:t>on work not covered by Social </a:t>
            </a:r>
            <a:br>
              <a:rPr lang="en-US" altLang="en-US" sz="3200">
                <a:solidFill>
                  <a:srgbClr val="002060"/>
                </a:solidFill>
              </a:rPr>
            </a:br>
            <a:r>
              <a:rPr lang="en-US" altLang="en-US" sz="3200">
                <a:solidFill>
                  <a:srgbClr val="002060"/>
                </a:solidFill>
              </a:rPr>
              <a:t>Security, you may be affected by the </a:t>
            </a:r>
            <a:br>
              <a:rPr lang="en-US" altLang="en-US" sz="3200">
                <a:solidFill>
                  <a:srgbClr val="002060"/>
                </a:solidFill>
              </a:rPr>
            </a:br>
            <a:r>
              <a:rPr lang="en-US" altLang="en-US" sz="3200">
                <a:solidFill>
                  <a:srgbClr val="002060"/>
                </a:solidFill>
              </a:rPr>
              <a:t>Windfall Elimination Provision.</a:t>
            </a:r>
          </a:p>
        </p:txBody>
      </p:sp>
      <p:sp>
        <p:nvSpPr>
          <p:cNvPr id="17412" name="Text Box 9"/>
          <p:cNvSpPr txBox="1">
            <a:spLocks noChangeArrowheads="1"/>
          </p:cNvSpPr>
          <p:nvPr/>
        </p:nvSpPr>
        <p:spPr bwMode="auto">
          <a:xfrm>
            <a:off x="762000" y="0"/>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DDDDDD"/>
                </a:solidFill>
                <a:latin typeface="Times New Roman" pitchFamily="18" charset="0"/>
                <a:cs typeface="Arial" pitchFamily="34" charset="0"/>
              </a:defRPr>
            </a:lvl1pPr>
            <a:lvl2pPr marL="742950" indent="-285750" eaLnBrk="0" hangingPunct="0">
              <a:defRPr sz="2400" b="1">
                <a:solidFill>
                  <a:srgbClr val="DDDDDD"/>
                </a:solidFill>
                <a:latin typeface="Times New Roman" pitchFamily="18" charset="0"/>
                <a:cs typeface="Arial" pitchFamily="34" charset="0"/>
              </a:defRPr>
            </a:lvl2pPr>
            <a:lvl3pPr marL="1143000" indent="-228600" eaLnBrk="0" hangingPunct="0">
              <a:defRPr sz="2400" b="1">
                <a:solidFill>
                  <a:srgbClr val="DDDDDD"/>
                </a:solidFill>
                <a:latin typeface="Times New Roman" pitchFamily="18" charset="0"/>
                <a:cs typeface="Arial" pitchFamily="34" charset="0"/>
              </a:defRPr>
            </a:lvl3pPr>
            <a:lvl4pPr marL="1600200" indent="-228600" eaLnBrk="0" hangingPunct="0">
              <a:defRPr sz="2400" b="1">
                <a:solidFill>
                  <a:srgbClr val="DDDDDD"/>
                </a:solidFill>
                <a:latin typeface="Times New Roman" pitchFamily="18" charset="0"/>
                <a:cs typeface="Arial" pitchFamily="34" charset="0"/>
              </a:defRPr>
            </a:lvl4pPr>
            <a:lvl5pPr marL="2057400" indent="-228600" eaLnBrk="0" hangingPunct="0">
              <a:defRPr sz="2400" b="1">
                <a:solidFill>
                  <a:srgbClr val="DDDDDD"/>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rgbClr val="DDDDDD"/>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rgbClr val="DDDDDD"/>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rgbClr val="DDDDDD"/>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rgbClr val="DDDDDD"/>
                </a:solidFill>
                <a:latin typeface="Times New Roman" pitchFamily="18" charset="0"/>
                <a:cs typeface="Arial" pitchFamily="34" charset="0"/>
              </a:defRPr>
            </a:lvl9pPr>
          </a:lstStyle>
          <a:p>
            <a:pPr algn="ctr" eaLnBrk="1" hangingPunct="1"/>
            <a:r>
              <a:rPr lang="en-US" altLang="en-US" sz="3600">
                <a:solidFill>
                  <a:srgbClr val="002060"/>
                </a:solidFill>
              </a:rPr>
              <a:t>Windfall Elimination Provision</a:t>
            </a:r>
          </a:p>
        </p:txBody>
      </p:sp>
      <p:sp>
        <p:nvSpPr>
          <p:cNvPr id="17413" name="Line 13"/>
          <p:cNvSpPr>
            <a:spLocks noChangeShapeType="1"/>
          </p:cNvSpPr>
          <p:nvPr/>
        </p:nvSpPr>
        <p:spPr bwMode="auto">
          <a:xfrm>
            <a:off x="1066800" y="685800"/>
            <a:ext cx="7696200" cy="0"/>
          </a:xfrm>
          <a:prstGeom prst="line">
            <a:avLst/>
          </a:prstGeom>
          <a:noFill/>
          <a:ln w="57150" cmpd="thinThick">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7414" name="Line 15"/>
          <p:cNvSpPr>
            <a:spLocks noChangeShapeType="1"/>
          </p:cNvSpPr>
          <p:nvPr/>
        </p:nvSpPr>
        <p:spPr bwMode="auto">
          <a:xfrm rot="5400000">
            <a:off x="-3923506" y="2780506"/>
            <a:ext cx="9220200" cy="1588"/>
          </a:xfrm>
          <a:prstGeom prst="line">
            <a:avLst/>
          </a:prstGeom>
          <a:noFill/>
          <a:ln w="76200" cmpd="tri">
            <a:solidFill>
              <a:srgbClr val="FF2B1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Rectangle 16"/>
          <p:cNvSpPr>
            <a:spLocks noChangeArrowheads="1"/>
          </p:cNvSpPr>
          <p:nvPr/>
        </p:nvSpPr>
        <p:spPr bwMode="auto">
          <a:xfrm rot="5400000">
            <a:off x="-4267200" y="4267200"/>
            <a:ext cx="9144000" cy="6096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DDDDDD"/>
                </a:solidFill>
                <a:latin typeface="Times New Roman" pitchFamily="18" charset="0"/>
                <a:cs typeface="Arial" pitchFamily="34" charset="0"/>
              </a:defRPr>
            </a:lvl1pPr>
            <a:lvl2pPr marL="742950" indent="-285750" eaLnBrk="0" hangingPunct="0">
              <a:defRPr sz="2400" b="1">
                <a:solidFill>
                  <a:srgbClr val="DDDDDD"/>
                </a:solidFill>
                <a:latin typeface="Times New Roman" pitchFamily="18" charset="0"/>
                <a:cs typeface="Arial" pitchFamily="34" charset="0"/>
              </a:defRPr>
            </a:lvl2pPr>
            <a:lvl3pPr marL="1143000" indent="-228600" eaLnBrk="0" hangingPunct="0">
              <a:defRPr sz="2400" b="1">
                <a:solidFill>
                  <a:srgbClr val="DDDDDD"/>
                </a:solidFill>
                <a:latin typeface="Times New Roman" pitchFamily="18" charset="0"/>
                <a:cs typeface="Arial" pitchFamily="34" charset="0"/>
              </a:defRPr>
            </a:lvl3pPr>
            <a:lvl4pPr marL="1600200" indent="-228600" eaLnBrk="0" hangingPunct="0">
              <a:defRPr sz="2400" b="1">
                <a:solidFill>
                  <a:srgbClr val="DDDDDD"/>
                </a:solidFill>
                <a:latin typeface="Times New Roman" pitchFamily="18" charset="0"/>
                <a:cs typeface="Arial" pitchFamily="34" charset="0"/>
              </a:defRPr>
            </a:lvl4pPr>
            <a:lvl5pPr marL="2057400" indent="-228600" eaLnBrk="0" hangingPunct="0">
              <a:defRPr sz="2400" b="1">
                <a:solidFill>
                  <a:srgbClr val="DDDDDD"/>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rgbClr val="DDDDDD"/>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rgbClr val="DDDDDD"/>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rgbClr val="DDDDDD"/>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rgbClr val="DDDDDD"/>
                </a:solidFill>
                <a:latin typeface="Times New Roman" pitchFamily="18" charset="0"/>
                <a:cs typeface="Arial" pitchFamily="34" charset="0"/>
              </a:defRPr>
            </a:lvl9pPr>
          </a:lstStyle>
          <a:p>
            <a:pPr eaLnBrk="1" hangingPunct="1"/>
            <a:endParaRPr lang="en-US" altLang="en-US"/>
          </a:p>
        </p:txBody>
      </p:sp>
      <p:sp>
        <p:nvSpPr>
          <p:cNvPr id="17416" name="Rectangle 17"/>
          <p:cNvSpPr>
            <a:spLocks noChangeArrowheads="1"/>
          </p:cNvSpPr>
          <p:nvPr/>
        </p:nvSpPr>
        <p:spPr bwMode="auto">
          <a:xfrm>
            <a:off x="609600" y="6667500"/>
            <a:ext cx="9144000" cy="190500"/>
          </a:xfrm>
          <a:prstGeom prst="rect">
            <a:avLst/>
          </a:prstGeom>
          <a:solidFill>
            <a:srgbClr val="FF2B15"/>
          </a:solidFill>
          <a:ln w="9525">
            <a:solidFill>
              <a:srgbClr val="FF2B15"/>
            </a:solidFill>
            <a:miter lim="800000"/>
            <a:headEnd/>
            <a:tailEnd/>
          </a:ln>
        </p:spPr>
        <p:txBody>
          <a:bodyPr wrap="none" anchor="ctr"/>
          <a:lstStyle>
            <a:lvl1pPr eaLnBrk="0" hangingPunct="0">
              <a:defRPr sz="2400" b="1">
                <a:solidFill>
                  <a:srgbClr val="DDDDDD"/>
                </a:solidFill>
                <a:latin typeface="Times New Roman" pitchFamily="18" charset="0"/>
                <a:cs typeface="Arial" pitchFamily="34" charset="0"/>
              </a:defRPr>
            </a:lvl1pPr>
            <a:lvl2pPr marL="742950" indent="-285750" eaLnBrk="0" hangingPunct="0">
              <a:defRPr sz="2400" b="1">
                <a:solidFill>
                  <a:srgbClr val="DDDDDD"/>
                </a:solidFill>
                <a:latin typeface="Times New Roman" pitchFamily="18" charset="0"/>
                <a:cs typeface="Arial" pitchFamily="34" charset="0"/>
              </a:defRPr>
            </a:lvl2pPr>
            <a:lvl3pPr marL="1143000" indent="-228600" eaLnBrk="0" hangingPunct="0">
              <a:defRPr sz="2400" b="1">
                <a:solidFill>
                  <a:srgbClr val="DDDDDD"/>
                </a:solidFill>
                <a:latin typeface="Times New Roman" pitchFamily="18" charset="0"/>
                <a:cs typeface="Arial" pitchFamily="34" charset="0"/>
              </a:defRPr>
            </a:lvl3pPr>
            <a:lvl4pPr marL="1600200" indent="-228600" eaLnBrk="0" hangingPunct="0">
              <a:defRPr sz="2400" b="1">
                <a:solidFill>
                  <a:srgbClr val="DDDDDD"/>
                </a:solidFill>
                <a:latin typeface="Times New Roman" pitchFamily="18" charset="0"/>
                <a:cs typeface="Arial" pitchFamily="34" charset="0"/>
              </a:defRPr>
            </a:lvl4pPr>
            <a:lvl5pPr marL="2057400" indent="-228600" eaLnBrk="0" hangingPunct="0">
              <a:defRPr sz="2400" b="1">
                <a:solidFill>
                  <a:srgbClr val="DDDDDD"/>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rgbClr val="DDDDDD"/>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rgbClr val="DDDDDD"/>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rgbClr val="DDDDDD"/>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rgbClr val="DDDDDD"/>
                </a:solidFill>
                <a:latin typeface="Times New Roman" pitchFamily="18" charset="0"/>
                <a:cs typeface="Arial" pitchFamily="34" charset="0"/>
              </a:defRPr>
            </a:lvl9pPr>
          </a:lstStyle>
          <a:p>
            <a:pPr eaLnBrk="1" hangingPunct="1"/>
            <a:endParaRPr lang="en-US" altLang="en-US"/>
          </a:p>
        </p:txBody>
      </p:sp>
    </p:spTree>
    <p:extLst>
      <p:ext uri="{BB962C8B-B14F-4D97-AF65-F5344CB8AC3E}">
        <p14:creationId xmlns:p14="http://schemas.microsoft.com/office/powerpoint/2010/main" val="294422951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3"/>
          <p:cNvSpPr>
            <a:spLocks noChangeArrowheads="1"/>
          </p:cNvSpPr>
          <p:nvPr/>
        </p:nvSpPr>
        <p:spPr bwMode="auto">
          <a:xfrm>
            <a:off x="707571" y="228600"/>
            <a:ext cx="8458200" cy="707886"/>
          </a:xfrm>
          <a:prstGeom prst="rect">
            <a:avLst/>
          </a:prstGeom>
          <a:noFill/>
          <a:ln w="9525" algn="ctr">
            <a:noFill/>
            <a:miter lim="800000"/>
            <a:headEnd/>
            <a:tailEnd/>
          </a:ln>
        </p:spPr>
        <p:txBody>
          <a:bodyPr>
            <a:spAutoFit/>
          </a:bodyPr>
          <a:lstStyle/>
          <a:p>
            <a:pPr algn="ctr"/>
            <a:r>
              <a:rPr lang="en-US" sz="4000" dirty="0">
                <a:solidFill>
                  <a:srgbClr val="002060"/>
                </a:solidFill>
              </a:rPr>
              <a:t>Other Programs</a:t>
            </a:r>
          </a:p>
        </p:txBody>
      </p:sp>
      <p:sp>
        <p:nvSpPr>
          <p:cNvPr id="9219" name="Text Box 34"/>
          <p:cNvSpPr txBox="1">
            <a:spLocks noChangeArrowheads="1"/>
          </p:cNvSpPr>
          <p:nvPr/>
        </p:nvSpPr>
        <p:spPr bwMode="auto">
          <a:xfrm>
            <a:off x="816429" y="1551087"/>
            <a:ext cx="8403771" cy="5078313"/>
          </a:xfrm>
          <a:prstGeom prst="rect">
            <a:avLst/>
          </a:prstGeom>
          <a:noFill/>
          <a:ln w="9525">
            <a:noFill/>
            <a:miter lim="800000"/>
            <a:headEnd/>
            <a:tailEnd/>
          </a:ln>
        </p:spPr>
        <p:txBody>
          <a:bodyPr wrap="square">
            <a:spAutoFit/>
          </a:bodyPr>
          <a:lstStyle/>
          <a:p>
            <a:pPr marL="465138" indent="-465138">
              <a:spcBef>
                <a:spcPct val="50000"/>
              </a:spcBef>
              <a:buClr>
                <a:srgbClr val="FF3300"/>
              </a:buClr>
              <a:buFont typeface="Wingdings" pitchFamily="2" charset="2"/>
              <a:buChar char="Ø"/>
            </a:pPr>
            <a:r>
              <a:rPr lang="en-US" sz="3600" dirty="0">
                <a:solidFill>
                  <a:srgbClr val="002060"/>
                </a:solidFill>
              </a:rPr>
              <a:t>1965 – Medicare Program</a:t>
            </a:r>
          </a:p>
          <a:p>
            <a:pPr marL="465138" indent="-465138">
              <a:spcBef>
                <a:spcPct val="50000"/>
              </a:spcBef>
              <a:buClr>
                <a:srgbClr val="FF3300"/>
              </a:buClr>
              <a:buFont typeface="Wingdings" pitchFamily="2" charset="2"/>
              <a:buChar char="Ø"/>
            </a:pPr>
            <a:r>
              <a:rPr lang="en-US" sz="3600" dirty="0">
                <a:solidFill>
                  <a:srgbClr val="002060"/>
                </a:solidFill>
              </a:rPr>
              <a:t>1972 – Supplemental Security Income </a:t>
            </a:r>
          </a:p>
          <a:p>
            <a:pPr marL="465138" indent="-465138">
              <a:spcBef>
                <a:spcPct val="50000"/>
              </a:spcBef>
              <a:buClr>
                <a:srgbClr val="FF3300"/>
              </a:buClr>
              <a:buFont typeface="Wingdings" pitchFamily="2" charset="2"/>
              <a:buChar char="Ø"/>
            </a:pPr>
            <a:r>
              <a:rPr lang="en-US" sz="3600" dirty="0">
                <a:solidFill>
                  <a:srgbClr val="002060"/>
                </a:solidFill>
              </a:rPr>
              <a:t>2003 – Medicare </a:t>
            </a:r>
            <a:r>
              <a:rPr lang="en-US" sz="3600" dirty="0" smtClean="0">
                <a:solidFill>
                  <a:srgbClr val="002060"/>
                </a:solidFill>
              </a:rPr>
              <a:t>Prescription</a:t>
            </a:r>
            <a:br>
              <a:rPr lang="en-US" sz="3600" dirty="0" smtClean="0">
                <a:solidFill>
                  <a:srgbClr val="002060"/>
                </a:solidFill>
              </a:rPr>
            </a:br>
            <a:r>
              <a:rPr lang="en-US" sz="3600" dirty="0" smtClean="0">
                <a:solidFill>
                  <a:srgbClr val="002060"/>
                </a:solidFill>
              </a:rPr>
              <a:t> </a:t>
            </a:r>
            <a:r>
              <a:rPr lang="en-US" sz="1400" dirty="0" smtClean="0">
                <a:solidFill>
                  <a:srgbClr val="002060"/>
                </a:solidFill>
              </a:rPr>
              <a:t>                            </a:t>
            </a:r>
            <a:r>
              <a:rPr lang="en-US" sz="3600" dirty="0" smtClean="0">
                <a:solidFill>
                  <a:srgbClr val="002060"/>
                </a:solidFill>
              </a:rPr>
              <a:t>Drug </a:t>
            </a:r>
            <a:r>
              <a:rPr lang="en-US" sz="3600" dirty="0">
                <a:solidFill>
                  <a:srgbClr val="002060"/>
                </a:solidFill>
              </a:rPr>
              <a:t>Coverage </a:t>
            </a:r>
            <a:endParaRPr lang="en-US" sz="3600" dirty="0" smtClean="0">
              <a:solidFill>
                <a:srgbClr val="002060"/>
              </a:solidFill>
            </a:endParaRPr>
          </a:p>
          <a:p>
            <a:pPr marL="465138" indent="-465138">
              <a:spcBef>
                <a:spcPct val="50000"/>
              </a:spcBef>
              <a:buClr>
                <a:srgbClr val="FF3300"/>
              </a:buClr>
              <a:buFont typeface="Wingdings" pitchFamily="2" charset="2"/>
              <a:buChar char="Ø"/>
            </a:pPr>
            <a:r>
              <a:rPr lang="en-US" sz="3600" dirty="0" smtClean="0">
                <a:solidFill>
                  <a:srgbClr val="002060"/>
                </a:solidFill>
              </a:rPr>
              <a:t>2010 – Patient Protection and</a:t>
            </a:r>
            <a:br>
              <a:rPr lang="en-US" sz="3600" dirty="0" smtClean="0">
                <a:solidFill>
                  <a:srgbClr val="002060"/>
                </a:solidFill>
              </a:rPr>
            </a:br>
            <a:r>
              <a:rPr lang="en-US" sz="3600" dirty="0" smtClean="0">
                <a:solidFill>
                  <a:srgbClr val="002060"/>
                </a:solidFill>
              </a:rPr>
              <a:t>            Affordable Care Act</a:t>
            </a:r>
            <a:endParaRPr lang="en-US" sz="3600" dirty="0">
              <a:solidFill>
                <a:srgbClr val="002060"/>
              </a:solidFill>
            </a:endParaRPr>
          </a:p>
          <a:p>
            <a:pPr marL="342900" indent="-342900">
              <a:spcBef>
                <a:spcPct val="50000"/>
              </a:spcBef>
            </a:pPr>
            <a:endParaRPr lang="en-US" sz="3600" dirty="0">
              <a:solidFill>
                <a:srgbClr val="002060"/>
              </a:solidFill>
            </a:endParaRPr>
          </a:p>
        </p:txBody>
      </p:sp>
    </p:spTree>
    <p:extLst>
      <p:ext uri="{BB962C8B-B14F-4D97-AF65-F5344CB8AC3E}">
        <p14:creationId xmlns:p14="http://schemas.microsoft.com/office/powerpoint/2010/main" val="15808039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219200" y="1600200"/>
            <a:ext cx="7391400" cy="426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a:spAutoFit/>
          </a:bodyPr>
          <a:lstStyle/>
          <a:p>
            <a:pPr>
              <a:defRPr/>
            </a:pPr>
            <a:endParaRPr lang="en-US" dirty="0">
              <a:cs typeface="+mn-cs"/>
            </a:endParaRPr>
          </a:p>
        </p:txBody>
      </p:sp>
      <p:sp>
        <p:nvSpPr>
          <p:cNvPr id="18435" name="Line 22"/>
          <p:cNvSpPr>
            <a:spLocks noChangeShapeType="1"/>
          </p:cNvSpPr>
          <p:nvPr/>
        </p:nvSpPr>
        <p:spPr bwMode="auto">
          <a:xfrm>
            <a:off x="1066800" y="685800"/>
            <a:ext cx="7696200" cy="0"/>
          </a:xfrm>
          <a:prstGeom prst="line">
            <a:avLst/>
          </a:prstGeom>
          <a:noFill/>
          <a:ln w="57150" cmpd="thinThick">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8436" name="Text Box 18"/>
          <p:cNvSpPr txBox="1">
            <a:spLocks noChangeArrowheads="1"/>
          </p:cNvSpPr>
          <p:nvPr/>
        </p:nvSpPr>
        <p:spPr bwMode="auto">
          <a:xfrm>
            <a:off x="1524000" y="1398588"/>
            <a:ext cx="78486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1206500" algn="ctr"/>
                <a:tab pos="4000500" algn="ctr"/>
              </a:tabLst>
              <a:defRPr sz="2400" b="1">
                <a:solidFill>
                  <a:srgbClr val="DDDDDD"/>
                </a:solidFill>
                <a:latin typeface="Times New Roman" pitchFamily="18" charset="0"/>
                <a:cs typeface="Arial" pitchFamily="34" charset="0"/>
              </a:defRPr>
            </a:lvl1pPr>
            <a:lvl2pPr marL="742950" indent="-285750" eaLnBrk="0" hangingPunct="0">
              <a:tabLst>
                <a:tab pos="1206500" algn="ctr"/>
                <a:tab pos="4000500" algn="ctr"/>
              </a:tabLst>
              <a:defRPr sz="2400" b="1">
                <a:solidFill>
                  <a:srgbClr val="DDDDDD"/>
                </a:solidFill>
                <a:latin typeface="Times New Roman" pitchFamily="18" charset="0"/>
                <a:cs typeface="Arial" pitchFamily="34" charset="0"/>
              </a:defRPr>
            </a:lvl2pPr>
            <a:lvl3pPr marL="1143000" indent="-228600" eaLnBrk="0" hangingPunct="0">
              <a:tabLst>
                <a:tab pos="1206500" algn="ctr"/>
                <a:tab pos="4000500" algn="ctr"/>
              </a:tabLst>
              <a:defRPr sz="2400" b="1">
                <a:solidFill>
                  <a:srgbClr val="DDDDDD"/>
                </a:solidFill>
                <a:latin typeface="Times New Roman" pitchFamily="18" charset="0"/>
                <a:cs typeface="Arial" pitchFamily="34" charset="0"/>
              </a:defRPr>
            </a:lvl3pPr>
            <a:lvl4pPr marL="1600200" indent="-228600" eaLnBrk="0" hangingPunct="0">
              <a:tabLst>
                <a:tab pos="1206500" algn="ctr"/>
                <a:tab pos="4000500" algn="ctr"/>
              </a:tabLst>
              <a:defRPr sz="2400" b="1">
                <a:solidFill>
                  <a:srgbClr val="DDDDDD"/>
                </a:solidFill>
                <a:latin typeface="Times New Roman" pitchFamily="18" charset="0"/>
                <a:cs typeface="Arial" pitchFamily="34" charset="0"/>
              </a:defRPr>
            </a:lvl4pPr>
            <a:lvl5pPr marL="2057400" indent="-228600" eaLnBrk="0" hangingPunct="0">
              <a:tabLst>
                <a:tab pos="1206500" algn="ctr"/>
                <a:tab pos="4000500" algn="ctr"/>
              </a:tabLst>
              <a:defRPr sz="2400" b="1">
                <a:solidFill>
                  <a:srgbClr val="DDDDDD"/>
                </a:solidFill>
                <a:latin typeface="Times New Roman" pitchFamily="18" charset="0"/>
                <a:cs typeface="Arial" pitchFamily="34" charset="0"/>
              </a:defRPr>
            </a:lvl5pPr>
            <a:lvl6pPr marL="2514600" indent="-228600" eaLnBrk="0" fontAlgn="base" hangingPunct="0">
              <a:spcBef>
                <a:spcPct val="0"/>
              </a:spcBef>
              <a:spcAft>
                <a:spcPct val="0"/>
              </a:spcAft>
              <a:tabLst>
                <a:tab pos="1206500" algn="ctr"/>
                <a:tab pos="4000500" algn="ctr"/>
              </a:tabLst>
              <a:defRPr sz="2400" b="1">
                <a:solidFill>
                  <a:srgbClr val="DDDDDD"/>
                </a:solidFill>
                <a:latin typeface="Times New Roman" pitchFamily="18" charset="0"/>
                <a:cs typeface="Arial" pitchFamily="34" charset="0"/>
              </a:defRPr>
            </a:lvl6pPr>
            <a:lvl7pPr marL="2971800" indent="-228600" eaLnBrk="0" fontAlgn="base" hangingPunct="0">
              <a:spcBef>
                <a:spcPct val="0"/>
              </a:spcBef>
              <a:spcAft>
                <a:spcPct val="0"/>
              </a:spcAft>
              <a:tabLst>
                <a:tab pos="1206500" algn="ctr"/>
                <a:tab pos="4000500" algn="ctr"/>
              </a:tabLst>
              <a:defRPr sz="2400" b="1">
                <a:solidFill>
                  <a:srgbClr val="DDDDDD"/>
                </a:solidFill>
                <a:latin typeface="Times New Roman" pitchFamily="18" charset="0"/>
                <a:cs typeface="Arial" pitchFamily="34" charset="0"/>
              </a:defRPr>
            </a:lvl7pPr>
            <a:lvl8pPr marL="3429000" indent="-228600" eaLnBrk="0" fontAlgn="base" hangingPunct="0">
              <a:spcBef>
                <a:spcPct val="0"/>
              </a:spcBef>
              <a:spcAft>
                <a:spcPct val="0"/>
              </a:spcAft>
              <a:tabLst>
                <a:tab pos="1206500" algn="ctr"/>
                <a:tab pos="4000500" algn="ctr"/>
              </a:tabLst>
              <a:defRPr sz="2400" b="1">
                <a:solidFill>
                  <a:srgbClr val="DDDDDD"/>
                </a:solidFill>
                <a:latin typeface="Times New Roman" pitchFamily="18" charset="0"/>
                <a:cs typeface="Arial" pitchFamily="34" charset="0"/>
              </a:defRPr>
            </a:lvl8pPr>
            <a:lvl9pPr marL="3886200" indent="-228600" eaLnBrk="0" fontAlgn="base" hangingPunct="0">
              <a:spcBef>
                <a:spcPct val="0"/>
              </a:spcBef>
              <a:spcAft>
                <a:spcPct val="0"/>
              </a:spcAft>
              <a:tabLst>
                <a:tab pos="1206500" algn="ctr"/>
                <a:tab pos="4000500" algn="ctr"/>
              </a:tabLst>
              <a:defRPr sz="2400" b="1">
                <a:solidFill>
                  <a:srgbClr val="DDDDDD"/>
                </a:solidFill>
                <a:latin typeface="Times New Roman" pitchFamily="18" charset="0"/>
                <a:cs typeface="Arial" pitchFamily="34" charset="0"/>
              </a:defRPr>
            </a:lvl9pPr>
          </a:lstStyle>
          <a:p>
            <a:pPr eaLnBrk="1" hangingPunct="1"/>
            <a:r>
              <a:rPr lang="en-US" altLang="en-US">
                <a:solidFill>
                  <a:srgbClr val="002060"/>
                </a:solidFill>
              </a:rPr>
              <a:t>  </a:t>
            </a:r>
            <a:br>
              <a:rPr lang="en-US" altLang="en-US">
                <a:solidFill>
                  <a:srgbClr val="002060"/>
                </a:solidFill>
              </a:rPr>
            </a:br>
            <a:r>
              <a:rPr lang="en-US" altLang="en-US">
                <a:solidFill>
                  <a:srgbClr val="002060"/>
                </a:solidFill>
              </a:rPr>
              <a:t>         30 or more			90</a:t>
            </a:r>
          </a:p>
          <a:p>
            <a:pPr eaLnBrk="1" hangingPunct="1"/>
            <a:r>
              <a:rPr lang="en-US" altLang="en-US">
                <a:solidFill>
                  <a:srgbClr val="002060"/>
                </a:solidFill>
              </a:rPr>
              <a:t>	29			85</a:t>
            </a:r>
          </a:p>
          <a:p>
            <a:pPr eaLnBrk="1" hangingPunct="1"/>
            <a:r>
              <a:rPr lang="en-US" altLang="en-US">
                <a:solidFill>
                  <a:srgbClr val="002060"/>
                </a:solidFill>
              </a:rPr>
              <a:t>	28			80</a:t>
            </a:r>
          </a:p>
          <a:p>
            <a:pPr eaLnBrk="1" hangingPunct="1"/>
            <a:r>
              <a:rPr lang="en-US" altLang="en-US">
                <a:solidFill>
                  <a:srgbClr val="002060"/>
                </a:solidFill>
              </a:rPr>
              <a:t>	27			75</a:t>
            </a:r>
          </a:p>
          <a:p>
            <a:pPr eaLnBrk="1" hangingPunct="1"/>
            <a:r>
              <a:rPr lang="en-US" altLang="en-US">
                <a:solidFill>
                  <a:srgbClr val="002060"/>
                </a:solidFill>
              </a:rPr>
              <a:t>	26			70</a:t>
            </a:r>
          </a:p>
          <a:p>
            <a:pPr eaLnBrk="1" hangingPunct="1"/>
            <a:r>
              <a:rPr lang="en-US" altLang="en-US">
                <a:solidFill>
                  <a:srgbClr val="002060"/>
                </a:solidFill>
              </a:rPr>
              <a:t>	25			65</a:t>
            </a:r>
          </a:p>
          <a:p>
            <a:pPr eaLnBrk="1" hangingPunct="1"/>
            <a:r>
              <a:rPr lang="en-US" altLang="en-US">
                <a:solidFill>
                  <a:srgbClr val="002060"/>
                </a:solidFill>
              </a:rPr>
              <a:t>	24			60</a:t>
            </a:r>
          </a:p>
          <a:p>
            <a:pPr eaLnBrk="1" hangingPunct="1"/>
            <a:r>
              <a:rPr lang="en-US" altLang="en-US">
                <a:solidFill>
                  <a:srgbClr val="002060"/>
                </a:solidFill>
              </a:rPr>
              <a:t>	23			55</a:t>
            </a:r>
          </a:p>
          <a:p>
            <a:pPr eaLnBrk="1" hangingPunct="1"/>
            <a:r>
              <a:rPr lang="en-US" altLang="en-US">
                <a:solidFill>
                  <a:srgbClr val="002060"/>
                </a:solidFill>
              </a:rPr>
              <a:t>	22			50</a:t>
            </a:r>
          </a:p>
          <a:p>
            <a:pPr eaLnBrk="1" hangingPunct="1"/>
            <a:r>
              <a:rPr lang="en-US" altLang="en-US">
                <a:solidFill>
                  <a:srgbClr val="002060"/>
                </a:solidFill>
              </a:rPr>
              <a:t>	21			45</a:t>
            </a:r>
          </a:p>
          <a:p>
            <a:pPr eaLnBrk="1" hangingPunct="1"/>
            <a:r>
              <a:rPr lang="en-US" altLang="en-US">
                <a:solidFill>
                  <a:srgbClr val="002060"/>
                </a:solidFill>
              </a:rPr>
              <a:t>	20 or fewer			40 </a:t>
            </a:r>
            <a:br>
              <a:rPr lang="en-US" altLang="en-US">
                <a:solidFill>
                  <a:srgbClr val="002060"/>
                </a:solidFill>
              </a:rPr>
            </a:br>
            <a:endParaRPr lang="en-US" altLang="en-US" sz="1200">
              <a:solidFill>
                <a:srgbClr val="002060"/>
              </a:solidFill>
            </a:endParaRPr>
          </a:p>
          <a:p>
            <a:pPr eaLnBrk="1" hangingPunct="1"/>
            <a:endParaRPr lang="en-US" altLang="en-US">
              <a:solidFill>
                <a:srgbClr val="002060"/>
              </a:solidFill>
            </a:endParaRPr>
          </a:p>
        </p:txBody>
      </p:sp>
      <p:sp>
        <p:nvSpPr>
          <p:cNvPr id="18437" name="Title 8"/>
          <p:cNvSpPr>
            <a:spLocks noGrp="1"/>
          </p:cNvSpPr>
          <p:nvPr>
            <p:ph type="title"/>
          </p:nvPr>
        </p:nvSpPr>
        <p:spPr bwMode="auto">
          <a:xfrm>
            <a:off x="1028700" y="122238"/>
            <a:ext cx="7696200"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b="1" smtClean="0">
                <a:solidFill>
                  <a:srgbClr val="000066"/>
                </a:solidFill>
                <a:latin typeface="Times New Roman" pitchFamily="18" charset="0"/>
                <a:cs typeface="Times New Roman" pitchFamily="18" charset="0"/>
              </a:rPr>
              <a:t>Exception to the Windfall Elimination Provision</a:t>
            </a:r>
            <a:r>
              <a:rPr lang="en-US" altLang="en-US" sz="2800" smtClean="0">
                <a:solidFill>
                  <a:srgbClr val="002060"/>
                </a:solidFill>
              </a:rPr>
              <a:t/>
            </a:r>
            <a:br>
              <a:rPr lang="en-US" altLang="en-US" sz="2800" smtClean="0">
                <a:solidFill>
                  <a:srgbClr val="002060"/>
                </a:solidFill>
              </a:rPr>
            </a:br>
            <a:endParaRPr lang="en-US" altLang="en-US" sz="2800" smtClean="0"/>
          </a:p>
        </p:txBody>
      </p:sp>
      <p:sp>
        <p:nvSpPr>
          <p:cNvPr id="18438" name="Content Placeholder 9"/>
          <p:cNvSpPr>
            <a:spLocks noGrp="1"/>
          </p:cNvSpPr>
          <p:nvPr>
            <p:ph idx="1"/>
          </p:nvPr>
        </p:nvSpPr>
        <p:spPr bwMode="auto">
          <a:xfrm>
            <a:off x="1219200" y="838200"/>
            <a:ext cx="7391400" cy="762000"/>
          </a:xfrm>
          <a:solidFill>
            <a:srgbClr val="DDDDDD"/>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en-US" altLang="en-US" sz="2400" b="1" smtClean="0">
                <a:solidFill>
                  <a:srgbClr val="000066"/>
                </a:solidFill>
                <a:latin typeface="Times New Roman" pitchFamily="18" charset="0"/>
                <a:cs typeface="Times New Roman" pitchFamily="18" charset="0"/>
              </a:rPr>
              <a:t>     Years of Social			% of First Factor   Security Coverage 		in Benefit Formula  </a:t>
            </a:r>
            <a:br>
              <a:rPr lang="en-US" altLang="en-US" sz="2400" b="1" smtClean="0">
                <a:solidFill>
                  <a:srgbClr val="000066"/>
                </a:solidFill>
                <a:latin typeface="Times New Roman" pitchFamily="18" charset="0"/>
                <a:cs typeface="Times New Roman" pitchFamily="18" charset="0"/>
              </a:rPr>
            </a:br>
            <a:endParaRPr lang="en-US" altLang="en-US" sz="2400" b="1" smtClean="0">
              <a:solidFill>
                <a:srgbClr val="000066"/>
              </a:solidFill>
              <a:latin typeface="Times New Roman" pitchFamily="18" charset="0"/>
              <a:cs typeface="Times New Roman" pitchFamily="18" charset="0"/>
            </a:endParaRPr>
          </a:p>
        </p:txBody>
      </p:sp>
      <p:sp>
        <p:nvSpPr>
          <p:cNvPr id="18439" name="Rectangle 6"/>
          <p:cNvSpPr>
            <a:spLocks noChangeArrowheads="1"/>
          </p:cNvSpPr>
          <p:nvPr/>
        </p:nvSpPr>
        <p:spPr bwMode="auto">
          <a:xfrm>
            <a:off x="1143000" y="5867400"/>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206500" algn="ctr"/>
                <a:tab pos="4000500" algn="ctr"/>
              </a:tabLst>
              <a:defRPr sz="2400" b="1">
                <a:solidFill>
                  <a:srgbClr val="DDDDDD"/>
                </a:solidFill>
                <a:latin typeface="Times New Roman" pitchFamily="18" charset="0"/>
                <a:cs typeface="Arial" pitchFamily="34" charset="0"/>
              </a:defRPr>
            </a:lvl1pPr>
            <a:lvl2pPr marL="742950" indent="-285750" eaLnBrk="0" hangingPunct="0">
              <a:tabLst>
                <a:tab pos="1206500" algn="ctr"/>
                <a:tab pos="4000500" algn="ctr"/>
              </a:tabLst>
              <a:defRPr sz="2400" b="1">
                <a:solidFill>
                  <a:srgbClr val="DDDDDD"/>
                </a:solidFill>
                <a:latin typeface="Times New Roman" pitchFamily="18" charset="0"/>
                <a:cs typeface="Arial" pitchFamily="34" charset="0"/>
              </a:defRPr>
            </a:lvl2pPr>
            <a:lvl3pPr marL="1143000" indent="-228600" eaLnBrk="0" hangingPunct="0">
              <a:tabLst>
                <a:tab pos="1206500" algn="ctr"/>
                <a:tab pos="4000500" algn="ctr"/>
              </a:tabLst>
              <a:defRPr sz="2400" b="1">
                <a:solidFill>
                  <a:srgbClr val="DDDDDD"/>
                </a:solidFill>
                <a:latin typeface="Times New Roman" pitchFamily="18" charset="0"/>
                <a:cs typeface="Arial" pitchFamily="34" charset="0"/>
              </a:defRPr>
            </a:lvl3pPr>
            <a:lvl4pPr marL="1600200" indent="-228600" eaLnBrk="0" hangingPunct="0">
              <a:tabLst>
                <a:tab pos="1206500" algn="ctr"/>
                <a:tab pos="4000500" algn="ctr"/>
              </a:tabLst>
              <a:defRPr sz="2400" b="1">
                <a:solidFill>
                  <a:srgbClr val="DDDDDD"/>
                </a:solidFill>
                <a:latin typeface="Times New Roman" pitchFamily="18" charset="0"/>
                <a:cs typeface="Arial" pitchFamily="34" charset="0"/>
              </a:defRPr>
            </a:lvl4pPr>
            <a:lvl5pPr marL="2057400" indent="-228600" eaLnBrk="0" hangingPunct="0">
              <a:tabLst>
                <a:tab pos="1206500" algn="ctr"/>
                <a:tab pos="4000500" algn="ctr"/>
              </a:tabLst>
              <a:defRPr sz="2400" b="1">
                <a:solidFill>
                  <a:srgbClr val="DDDDDD"/>
                </a:solidFill>
                <a:latin typeface="Times New Roman" pitchFamily="18" charset="0"/>
                <a:cs typeface="Arial" pitchFamily="34" charset="0"/>
              </a:defRPr>
            </a:lvl5pPr>
            <a:lvl6pPr marL="2514600" indent="-228600" eaLnBrk="0" fontAlgn="base" hangingPunct="0">
              <a:spcBef>
                <a:spcPct val="0"/>
              </a:spcBef>
              <a:spcAft>
                <a:spcPct val="0"/>
              </a:spcAft>
              <a:tabLst>
                <a:tab pos="1206500" algn="ctr"/>
                <a:tab pos="4000500" algn="ctr"/>
              </a:tabLst>
              <a:defRPr sz="2400" b="1">
                <a:solidFill>
                  <a:srgbClr val="DDDDDD"/>
                </a:solidFill>
                <a:latin typeface="Times New Roman" pitchFamily="18" charset="0"/>
                <a:cs typeface="Arial" pitchFamily="34" charset="0"/>
              </a:defRPr>
            </a:lvl6pPr>
            <a:lvl7pPr marL="2971800" indent="-228600" eaLnBrk="0" fontAlgn="base" hangingPunct="0">
              <a:spcBef>
                <a:spcPct val="0"/>
              </a:spcBef>
              <a:spcAft>
                <a:spcPct val="0"/>
              </a:spcAft>
              <a:tabLst>
                <a:tab pos="1206500" algn="ctr"/>
                <a:tab pos="4000500" algn="ctr"/>
              </a:tabLst>
              <a:defRPr sz="2400" b="1">
                <a:solidFill>
                  <a:srgbClr val="DDDDDD"/>
                </a:solidFill>
                <a:latin typeface="Times New Roman" pitchFamily="18" charset="0"/>
                <a:cs typeface="Arial" pitchFamily="34" charset="0"/>
              </a:defRPr>
            </a:lvl7pPr>
            <a:lvl8pPr marL="3429000" indent="-228600" eaLnBrk="0" fontAlgn="base" hangingPunct="0">
              <a:spcBef>
                <a:spcPct val="0"/>
              </a:spcBef>
              <a:spcAft>
                <a:spcPct val="0"/>
              </a:spcAft>
              <a:tabLst>
                <a:tab pos="1206500" algn="ctr"/>
                <a:tab pos="4000500" algn="ctr"/>
              </a:tabLst>
              <a:defRPr sz="2400" b="1">
                <a:solidFill>
                  <a:srgbClr val="DDDDDD"/>
                </a:solidFill>
                <a:latin typeface="Times New Roman" pitchFamily="18" charset="0"/>
                <a:cs typeface="Arial" pitchFamily="34" charset="0"/>
              </a:defRPr>
            </a:lvl8pPr>
            <a:lvl9pPr marL="3886200" indent="-228600" eaLnBrk="0" fontAlgn="base" hangingPunct="0">
              <a:spcBef>
                <a:spcPct val="0"/>
              </a:spcBef>
              <a:spcAft>
                <a:spcPct val="0"/>
              </a:spcAft>
              <a:tabLst>
                <a:tab pos="1206500" algn="ctr"/>
                <a:tab pos="4000500" algn="ctr"/>
              </a:tabLst>
              <a:defRPr sz="2400" b="1">
                <a:solidFill>
                  <a:srgbClr val="DDDDDD"/>
                </a:solidFill>
                <a:latin typeface="Times New Roman" pitchFamily="18" charset="0"/>
                <a:cs typeface="Arial" pitchFamily="34" charset="0"/>
              </a:defRPr>
            </a:lvl9pPr>
          </a:lstStyle>
          <a:p>
            <a:pPr algn="ctr" eaLnBrk="1" hangingPunct="1">
              <a:buClr>
                <a:srgbClr val="FF0000"/>
              </a:buClr>
              <a:buFont typeface="Wingdings" pitchFamily="2" charset="2"/>
              <a:buChar char="Ø"/>
            </a:pPr>
            <a:r>
              <a:rPr lang="en-US" altLang="en-US">
                <a:solidFill>
                  <a:srgbClr val="002060"/>
                </a:solidFill>
              </a:rPr>
              <a:t>Our Online WEP calculator allows you to estimate </a:t>
            </a:r>
            <a:br>
              <a:rPr lang="en-US" altLang="en-US">
                <a:solidFill>
                  <a:srgbClr val="002060"/>
                </a:solidFill>
              </a:rPr>
            </a:br>
            <a:r>
              <a:rPr lang="en-US" altLang="en-US">
                <a:solidFill>
                  <a:srgbClr val="002060"/>
                </a:solidFill>
              </a:rPr>
              <a:t>    your Social Security benefit. </a:t>
            </a:r>
          </a:p>
        </p:txBody>
      </p:sp>
    </p:spTree>
    <p:extLst>
      <p:ext uri="{BB962C8B-B14F-4D97-AF65-F5344CB8AC3E}">
        <p14:creationId xmlns:p14="http://schemas.microsoft.com/office/powerpoint/2010/main" val="222957788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685800" y="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DDDDDD"/>
                </a:solidFill>
                <a:latin typeface="Times New Roman" pitchFamily="18" charset="0"/>
                <a:cs typeface="Arial" pitchFamily="34" charset="0"/>
              </a:defRPr>
            </a:lvl1pPr>
            <a:lvl2pPr marL="742950" indent="-285750" eaLnBrk="0" hangingPunct="0">
              <a:defRPr sz="2400" b="1">
                <a:solidFill>
                  <a:srgbClr val="DDDDDD"/>
                </a:solidFill>
                <a:latin typeface="Times New Roman" pitchFamily="18" charset="0"/>
                <a:cs typeface="Arial" pitchFamily="34" charset="0"/>
              </a:defRPr>
            </a:lvl2pPr>
            <a:lvl3pPr marL="1143000" indent="-228600" eaLnBrk="0" hangingPunct="0">
              <a:defRPr sz="2400" b="1">
                <a:solidFill>
                  <a:srgbClr val="DDDDDD"/>
                </a:solidFill>
                <a:latin typeface="Times New Roman" pitchFamily="18" charset="0"/>
                <a:cs typeface="Arial" pitchFamily="34" charset="0"/>
              </a:defRPr>
            </a:lvl3pPr>
            <a:lvl4pPr marL="1600200" indent="-228600" eaLnBrk="0" hangingPunct="0">
              <a:defRPr sz="2400" b="1">
                <a:solidFill>
                  <a:srgbClr val="DDDDDD"/>
                </a:solidFill>
                <a:latin typeface="Times New Roman" pitchFamily="18" charset="0"/>
                <a:cs typeface="Arial" pitchFamily="34" charset="0"/>
              </a:defRPr>
            </a:lvl4pPr>
            <a:lvl5pPr marL="2057400" indent="-228600" eaLnBrk="0" hangingPunct="0">
              <a:defRPr sz="2400" b="1">
                <a:solidFill>
                  <a:srgbClr val="DDDDDD"/>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rgbClr val="DDDDDD"/>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rgbClr val="DDDDDD"/>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rgbClr val="DDDDDD"/>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rgbClr val="DDDDDD"/>
                </a:solidFill>
                <a:latin typeface="Times New Roman" pitchFamily="18" charset="0"/>
                <a:cs typeface="Arial" pitchFamily="34" charset="0"/>
              </a:defRPr>
            </a:lvl9pPr>
          </a:lstStyle>
          <a:p>
            <a:pPr algn="ctr" eaLnBrk="1" hangingPunct="1"/>
            <a:r>
              <a:rPr lang="en-US" altLang="en-US" sz="3600">
                <a:solidFill>
                  <a:srgbClr val="002060"/>
                </a:solidFill>
              </a:rPr>
              <a:t>Government Pension Offset (GPO)</a:t>
            </a:r>
          </a:p>
        </p:txBody>
      </p:sp>
      <p:sp>
        <p:nvSpPr>
          <p:cNvPr id="19459" name="Text Box 9"/>
          <p:cNvSpPr txBox="1">
            <a:spLocks noChangeArrowheads="1"/>
          </p:cNvSpPr>
          <p:nvPr/>
        </p:nvSpPr>
        <p:spPr bwMode="auto">
          <a:xfrm>
            <a:off x="1219200" y="914400"/>
            <a:ext cx="7467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DDDDDD"/>
                </a:solidFill>
                <a:latin typeface="Times New Roman" pitchFamily="18" charset="0"/>
                <a:cs typeface="Arial" pitchFamily="34" charset="0"/>
              </a:defRPr>
            </a:lvl1pPr>
            <a:lvl2pPr marL="742950" indent="-285750" eaLnBrk="0" hangingPunct="0">
              <a:defRPr sz="2400" b="1">
                <a:solidFill>
                  <a:srgbClr val="DDDDDD"/>
                </a:solidFill>
                <a:latin typeface="Times New Roman" pitchFamily="18" charset="0"/>
                <a:cs typeface="Arial" pitchFamily="34" charset="0"/>
              </a:defRPr>
            </a:lvl2pPr>
            <a:lvl3pPr marL="1143000" indent="-228600" eaLnBrk="0" hangingPunct="0">
              <a:defRPr sz="2400" b="1">
                <a:solidFill>
                  <a:srgbClr val="DDDDDD"/>
                </a:solidFill>
                <a:latin typeface="Times New Roman" pitchFamily="18" charset="0"/>
                <a:cs typeface="Arial" pitchFamily="34" charset="0"/>
              </a:defRPr>
            </a:lvl3pPr>
            <a:lvl4pPr marL="1600200" indent="-228600" eaLnBrk="0" hangingPunct="0">
              <a:defRPr sz="2400" b="1">
                <a:solidFill>
                  <a:srgbClr val="DDDDDD"/>
                </a:solidFill>
                <a:latin typeface="Times New Roman" pitchFamily="18" charset="0"/>
                <a:cs typeface="Arial" pitchFamily="34" charset="0"/>
              </a:defRPr>
            </a:lvl4pPr>
            <a:lvl5pPr marL="2057400" indent="-228600" eaLnBrk="0" hangingPunct="0">
              <a:defRPr sz="2400" b="1">
                <a:solidFill>
                  <a:srgbClr val="DDDDDD"/>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rgbClr val="DDDDDD"/>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rgbClr val="DDDDDD"/>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rgbClr val="DDDDDD"/>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rgbClr val="DDDDDD"/>
                </a:solidFill>
                <a:latin typeface="Times New Roman" pitchFamily="18" charset="0"/>
                <a:cs typeface="Arial" pitchFamily="34" charset="0"/>
              </a:defRPr>
            </a:lvl9pPr>
          </a:lstStyle>
          <a:p>
            <a:pPr algn="ctr" eaLnBrk="1" hangingPunct="1">
              <a:buClr>
                <a:srgbClr val="FF3300"/>
              </a:buClr>
              <a:buFont typeface="Wingdings" pitchFamily="2" charset="2"/>
              <a:buNone/>
            </a:pPr>
            <a:r>
              <a:rPr lang="en-US" altLang="en-US" sz="3200">
                <a:solidFill>
                  <a:srgbClr val="002060"/>
                </a:solidFill>
              </a:rPr>
              <a:t>If you receive a government pension </a:t>
            </a:r>
            <a:br>
              <a:rPr lang="en-US" altLang="en-US" sz="3200">
                <a:solidFill>
                  <a:srgbClr val="002060"/>
                </a:solidFill>
              </a:rPr>
            </a:br>
            <a:r>
              <a:rPr lang="en-US" altLang="en-US" sz="3200">
                <a:solidFill>
                  <a:srgbClr val="002060"/>
                </a:solidFill>
              </a:rPr>
              <a:t>based on work not covered by Social </a:t>
            </a:r>
            <a:br>
              <a:rPr lang="en-US" altLang="en-US" sz="3200">
                <a:solidFill>
                  <a:srgbClr val="002060"/>
                </a:solidFill>
              </a:rPr>
            </a:br>
            <a:r>
              <a:rPr lang="en-US" altLang="en-US" sz="3200">
                <a:solidFill>
                  <a:srgbClr val="002060"/>
                </a:solidFill>
              </a:rPr>
              <a:t>Security, your Social Security spouse’s </a:t>
            </a:r>
            <a:br>
              <a:rPr lang="en-US" altLang="en-US" sz="3200">
                <a:solidFill>
                  <a:srgbClr val="002060"/>
                </a:solidFill>
              </a:rPr>
            </a:br>
            <a:r>
              <a:rPr lang="en-US" altLang="en-US" sz="3200">
                <a:solidFill>
                  <a:srgbClr val="002060"/>
                </a:solidFill>
              </a:rPr>
              <a:t>or widow(er)’s benefits may be reduced.</a:t>
            </a:r>
          </a:p>
        </p:txBody>
      </p:sp>
      <p:sp>
        <p:nvSpPr>
          <p:cNvPr id="19460" name="Line 12"/>
          <p:cNvSpPr>
            <a:spLocks noChangeShapeType="1"/>
          </p:cNvSpPr>
          <p:nvPr/>
        </p:nvSpPr>
        <p:spPr bwMode="auto">
          <a:xfrm>
            <a:off x="1066800" y="685800"/>
            <a:ext cx="7696200" cy="0"/>
          </a:xfrm>
          <a:prstGeom prst="line">
            <a:avLst/>
          </a:prstGeom>
          <a:noFill/>
          <a:ln w="57150" cmpd="thinThick">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pic>
        <p:nvPicPr>
          <p:cNvPr id="6" name="Picture 5" descr="96835613.jpg"/>
          <p:cNvPicPr>
            <a:picLocks noChangeAspect="1"/>
          </p:cNvPicPr>
          <p:nvPr/>
        </p:nvPicPr>
        <p:blipFill>
          <a:blip r:embed="rId3"/>
          <a:stretch>
            <a:fillRect/>
          </a:stretch>
        </p:blipFill>
        <p:spPr>
          <a:xfrm>
            <a:off x="2438400" y="3200400"/>
            <a:ext cx="4708525" cy="3140075"/>
          </a:xfrm>
          <a:prstGeom prst="rect">
            <a:avLst/>
          </a:prstGeom>
          <a:ln w="57150">
            <a:solidFill>
              <a:schemeClr val="bg1">
                <a:lumMod val="85000"/>
              </a:schemeClr>
            </a:solidFill>
          </a:ln>
          <a:effectLst/>
        </p:spPr>
      </p:pic>
    </p:spTree>
    <p:extLst>
      <p:ext uri="{BB962C8B-B14F-4D97-AF65-F5344CB8AC3E}">
        <p14:creationId xmlns:p14="http://schemas.microsoft.com/office/powerpoint/2010/main" val="372646965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
          <p:cNvSpPr txBox="1">
            <a:spLocks noChangeArrowheads="1"/>
          </p:cNvSpPr>
          <p:nvPr/>
        </p:nvSpPr>
        <p:spPr bwMode="auto">
          <a:xfrm>
            <a:off x="1143000" y="2971800"/>
            <a:ext cx="7467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DDDDDD"/>
                </a:solidFill>
                <a:latin typeface="Times New Roman" pitchFamily="18" charset="0"/>
                <a:cs typeface="Arial" pitchFamily="34" charset="0"/>
              </a:defRPr>
            </a:lvl1pPr>
            <a:lvl2pPr marL="742950" indent="-285750" eaLnBrk="0" hangingPunct="0">
              <a:defRPr sz="2400" b="1">
                <a:solidFill>
                  <a:srgbClr val="DDDDDD"/>
                </a:solidFill>
                <a:latin typeface="Times New Roman" pitchFamily="18" charset="0"/>
                <a:cs typeface="Arial" pitchFamily="34" charset="0"/>
              </a:defRPr>
            </a:lvl2pPr>
            <a:lvl3pPr marL="1143000" indent="-228600" eaLnBrk="0" hangingPunct="0">
              <a:defRPr sz="2400" b="1">
                <a:solidFill>
                  <a:srgbClr val="DDDDDD"/>
                </a:solidFill>
                <a:latin typeface="Times New Roman" pitchFamily="18" charset="0"/>
                <a:cs typeface="Arial" pitchFamily="34" charset="0"/>
              </a:defRPr>
            </a:lvl3pPr>
            <a:lvl4pPr marL="1600200" indent="-228600" eaLnBrk="0" hangingPunct="0">
              <a:defRPr sz="2400" b="1">
                <a:solidFill>
                  <a:srgbClr val="DDDDDD"/>
                </a:solidFill>
                <a:latin typeface="Times New Roman" pitchFamily="18" charset="0"/>
                <a:cs typeface="Arial" pitchFamily="34" charset="0"/>
              </a:defRPr>
            </a:lvl4pPr>
            <a:lvl5pPr marL="2057400" indent="-228600" eaLnBrk="0" hangingPunct="0">
              <a:defRPr sz="2400" b="1">
                <a:solidFill>
                  <a:srgbClr val="DDDDDD"/>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rgbClr val="DDDDDD"/>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rgbClr val="DDDDDD"/>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rgbClr val="DDDDDD"/>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rgbClr val="DDDDDD"/>
                </a:solidFill>
                <a:latin typeface="Times New Roman" pitchFamily="18" charset="0"/>
                <a:cs typeface="Arial" pitchFamily="34" charset="0"/>
              </a:defRPr>
            </a:lvl9pPr>
          </a:lstStyle>
          <a:p>
            <a:pPr eaLnBrk="1" hangingPunct="1"/>
            <a:r>
              <a:rPr lang="en-US" altLang="en-US" u="sng">
                <a:solidFill>
                  <a:srgbClr val="002060"/>
                </a:solidFill>
              </a:rPr>
              <a:t>Example:</a:t>
            </a:r>
          </a:p>
          <a:p>
            <a:pPr algn="ctr" eaLnBrk="1" hangingPunct="1"/>
            <a:endParaRPr lang="en-US" altLang="en-US" u="sng">
              <a:solidFill>
                <a:srgbClr val="002060"/>
              </a:solidFill>
            </a:endParaRPr>
          </a:p>
          <a:p>
            <a:pPr eaLnBrk="1" hangingPunct="1">
              <a:buClr>
                <a:srgbClr val="FF0000"/>
              </a:buClr>
              <a:buFont typeface="Wingdings" pitchFamily="2" charset="2"/>
              <a:buChar char="Ø"/>
            </a:pPr>
            <a:r>
              <a:rPr lang="en-US" altLang="en-US" baseline="30000">
                <a:solidFill>
                  <a:srgbClr val="002060"/>
                </a:solidFill>
              </a:rPr>
              <a:t>$</a:t>
            </a:r>
            <a:r>
              <a:rPr lang="en-US" altLang="en-US">
                <a:solidFill>
                  <a:srgbClr val="002060"/>
                </a:solidFill>
              </a:rPr>
              <a:t>1,200 of government pension 2/3 = </a:t>
            </a:r>
            <a:r>
              <a:rPr lang="en-US" altLang="en-US" baseline="30000">
                <a:solidFill>
                  <a:srgbClr val="002060"/>
                </a:solidFill>
              </a:rPr>
              <a:t>$</a:t>
            </a:r>
            <a:r>
              <a:rPr lang="en-US" altLang="en-US">
                <a:solidFill>
                  <a:srgbClr val="002060"/>
                </a:solidFill>
              </a:rPr>
              <a:t>800</a:t>
            </a:r>
          </a:p>
          <a:p>
            <a:pPr eaLnBrk="1" hangingPunct="1">
              <a:buClr>
                <a:srgbClr val="FF0000"/>
              </a:buClr>
            </a:pPr>
            <a:r>
              <a:rPr lang="en-US" altLang="en-US">
                <a:solidFill>
                  <a:srgbClr val="002060"/>
                </a:solidFill>
              </a:rPr>
              <a:t>    Social Security spouse’s benefits = </a:t>
            </a:r>
            <a:r>
              <a:rPr lang="en-US" altLang="en-US" baseline="30000">
                <a:solidFill>
                  <a:srgbClr val="002060"/>
                </a:solidFill>
              </a:rPr>
              <a:t>$</a:t>
            </a:r>
            <a:r>
              <a:rPr lang="en-US" altLang="en-US">
                <a:solidFill>
                  <a:srgbClr val="002060"/>
                </a:solidFill>
              </a:rPr>
              <a:t>750</a:t>
            </a:r>
          </a:p>
          <a:p>
            <a:pPr eaLnBrk="1" hangingPunct="1">
              <a:buClr>
                <a:srgbClr val="FF0000"/>
              </a:buClr>
            </a:pPr>
            <a:r>
              <a:rPr lang="en-US" altLang="en-US">
                <a:solidFill>
                  <a:srgbClr val="002060"/>
                </a:solidFill>
              </a:rPr>
              <a:t>    No benefit payable by Social Security</a:t>
            </a:r>
          </a:p>
          <a:p>
            <a:pPr eaLnBrk="1" hangingPunct="1"/>
            <a:endParaRPr lang="en-US" altLang="en-US">
              <a:solidFill>
                <a:srgbClr val="002060"/>
              </a:solidFill>
            </a:endParaRPr>
          </a:p>
        </p:txBody>
      </p:sp>
      <p:sp>
        <p:nvSpPr>
          <p:cNvPr id="20483" name="Text Box 11"/>
          <p:cNvSpPr txBox="1">
            <a:spLocks noChangeArrowheads="1"/>
          </p:cNvSpPr>
          <p:nvPr/>
        </p:nvSpPr>
        <p:spPr bwMode="auto">
          <a:xfrm>
            <a:off x="685800" y="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DDDDDD"/>
                </a:solidFill>
                <a:latin typeface="Times New Roman" pitchFamily="18" charset="0"/>
                <a:cs typeface="Arial" pitchFamily="34" charset="0"/>
              </a:defRPr>
            </a:lvl1pPr>
            <a:lvl2pPr marL="742950" indent="-285750" eaLnBrk="0" hangingPunct="0">
              <a:defRPr sz="2400" b="1">
                <a:solidFill>
                  <a:srgbClr val="DDDDDD"/>
                </a:solidFill>
                <a:latin typeface="Times New Roman" pitchFamily="18" charset="0"/>
                <a:cs typeface="Arial" pitchFamily="34" charset="0"/>
              </a:defRPr>
            </a:lvl2pPr>
            <a:lvl3pPr marL="1143000" indent="-228600" eaLnBrk="0" hangingPunct="0">
              <a:defRPr sz="2400" b="1">
                <a:solidFill>
                  <a:srgbClr val="DDDDDD"/>
                </a:solidFill>
                <a:latin typeface="Times New Roman" pitchFamily="18" charset="0"/>
                <a:cs typeface="Arial" pitchFamily="34" charset="0"/>
              </a:defRPr>
            </a:lvl3pPr>
            <a:lvl4pPr marL="1600200" indent="-228600" eaLnBrk="0" hangingPunct="0">
              <a:defRPr sz="2400" b="1">
                <a:solidFill>
                  <a:srgbClr val="DDDDDD"/>
                </a:solidFill>
                <a:latin typeface="Times New Roman" pitchFamily="18" charset="0"/>
                <a:cs typeface="Arial" pitchFamily="34" charset="0"/>
              </a:defRPr>
            </a:lvl4pPr>
            <a:lvl5pPr marL="2057400" indent="-228600" eaLnBrk="0" hangingPunct="0">
              <a:defRPr sz="2400" b="1">
                <a:solidFill>
                  <a:srgbClr val="DDDDDD"/>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rgbClr val="DDDDDD"/>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rgbClr val="DDDDDD"/>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rgbClr val="DDDDDD"/>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rgbClr val="DDDDDD"/>
                </a:solidFill>
                <a:latin typeface="Times New Roman" pitchFamily="18" charset="0"/>
                <a:cs typeface="Arial" pitchFamily="34" charset="0"/>
              </a:defRPr>
            </a:lvl9pPr>
          </a:lstStyle>
          <a:p>
            <a:pPr algn="ctr" eaLnBrk="1" hangingPunct="1"/>
            <a:r>
              <a:rPr lang="en-US" altLang="en-US" sz="3600">
                <a:solidFill>
                  <a:srgbClr val="002060"/>
                </a:solidFill>
              </a:rPr>
              <a:t>Government Pension Offset (GPO)</a:t>
            </a:r>
          </a:p>
        </p:txBody>
      </p:sp>
      <p:sp>
        <p:nvSpPr>
          <p:cNvPr id="20484" name="Text Box 12"/>
          <p:cNvSpPr txBox="1">
            <a:spLocks noChangeArrowheads="1"/>
          </p:cNvSpPr>
          <p:nvPr/>
        </p:nvSpPr>
        <p:spPr bwMode="auto">
          <a:xfrm>
            <a:off x="1143000" y="990600"/>
            <a:ext cx="76962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DDDDDD"/>
                </a:solidFill>
                <a:latin typeface="Times New Roman" pitchFamily="18" charset="0"/>
                <a:cs typeface="Arial" pitchFamily="34" charset="0"/>
              </a:defRPr>
            </a:lvl1pPr>
            <a:lvl2pPr marL="742950" indent="-285750" eaLnBrk="0" hangingPunct="0">
              <a:defRPr sz="2400" b="1">
                <a:solidFill>
                  <a:srgbClr val="DDDDDD"/>
                </a:solidFill>
                <a:latin typeface="Times New Roman" pitchFamily="18" charset="0"/>
                <a:cs typeface="Arial" pitchFamily="34" charset="0"/>
              </a:defRPr>
            </a:lvl2pPr>
            <a:lvl3pPr marL="1143000" indent="-228600" eaLnBrk="0" hangingPunct="0">
              <a:defRPr sz="2400" b="1">
                <a:solidFill>
                  <a:srgbClr val="DDDDDD"/>
                </a:solidFill>
                <a:latin typeface="Times New Roman" pitchFamily="18" charset="0"/>
                <a:cs typeface="Arial" pitchFamily="34" charset="0"/>
              </a:defRPr>
            </a:lvl3pPr>
            <a:lvl4pPr marL="1600200" indent="-228600" eaLnBrk="0" hangingPunct="0">
              <a:defRPr sz="2400" b="1">
                <a:solidFill>
                  <a:srgbClr val="DDDDDD"/>
                </a:solidFill>
                <a:latin typeface="Times New Roman" pitchFamily="18" charset="0"/>
                <a:cs typeface="Arial" pitchFamily="34" charset="0"/>
              </a:defRPr>
            </a:lvl4pPr>
            <a:lvl5pPr marL="2057400" indent="-228600" eaLnBrk="0" hangingPunct="0">
              <a:defRPr sz="2400" b="1">
                <a:solidFill>
                  <a:srgbClr val="DDDDDD"/>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rgbClr val="DDDDDD"/>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rgbClr val="DDDDDD"/>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rgbClr val="DDDDDD"/>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rgbClr val="DDDDDD"/>
                </a:solidFill>
                <a:latin typeface="Times New Roman" pitchFamily="18" charset="0"/>
                <a:cs typeface="Arial" pitchFamily="34" charset="0"/>
              </a:defRPr>
            </a:lvl9pPr>
          </a:lstStyle>
          <a:p>
            <a:pPr eaLnBrk="1" hangingPunct="1"/>
            <a:r>
              <a:rPr lang="en-US" altLang="en-US" sz="3200" u="sng">
                <a:solidFill>
                  <a:srgbClr val="002060"/>
                </a:solidFill>
              </a:rPr>
              <a:t>Applies to Spouse’s Benefits Only</a:t>
            </a:r>
          </a:p>
          <a:p>
            <a:pPr eaLnBrk="1" hangingPunct="1">
              <a:spcBef>
                <a:spcPct val="75000"/>
              </a:spcBef>
              <a:buClr>
                <a:srgbClr val="FF0000"/>
              </a:buClr>
              <a:buFont typeface="Wingdings" pitchFamily="2" charset="2"/>
              <a:buChar char="Ø"/>
            </a:pPr>
            <a:r>
              <a:rPr lang="en-US" altLang="en-US">
                <a:solidFill>
                  <a:srgbClr val="002060"/>
                </a:solidFill>
              </a:rPr>
              <a:t> 2/3 of amount of government pension will be used </a:t>
            </a:r>
            <a:br>
              <a:rPr lang="en-US" altLang="en-US">
                <a:solidFill>
                  <a:srgbClr val="002060"/>
                </a:solidFill>
              </a:rPr>
            </a:br>
            <a:r>
              <a:rPr lang="en-US" altLang="en-US">
                <a:solidFill>
                  <a:srgbClr val="002060"/>
                </a:solidFill>
              </a:rPr>
              <a:t>    to reduce the Social Security spouse’s benefits</a:t>
            </a:r>
          </a:p>
          <a:p>
            <a:pPr eaLnBrk="1" hangingPunct="1"/>
            <a:endParaRPr lang="en-US" altLang="en-US">
              <a:solidFill>
                <a:srgbClr val="002060"/>
              </a:solidFill>
            </a:endParaRPr>
          </a:p>
        </p:txBody>
      </p:sp>
      <p:sp>
        <p:nvSpPr>
          <p:cNvPr id="20485" name="Line 16"/>
          <p:cNvSpPr>
            <a:spLocks noChangeShapeType="1"/>
          </p:cNvSpPr>
          <p:nvPr/>
        </p:nvSpPr>
        <p:spPr bwMode="auto">
          <a:xfrm>
            <a:off x="1066800" y="685800"/>
            <a:ext cx="7696200" cy="0"/>
          </a:xfrm>
          <a:prstGeom prst="line">
            <a:avLst/>
          </a:prstGeom>
          <a:noFill/>
          <a:ln w="57150" cmpd="thinThick">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486" name="Rectangle 6"/>
          <p:cNvSpPr>
            <a:spLocks noChangeArrowheads="1"/>
          </p:cNvSpPr>
          <p:nvPr/>
        </p:nvSpPr>
        <p:spPr bwMode="auto">
          <a:xfrm>
            <a:off x="1090613" y="5334000"/>
            <a:ext cx="736758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206500" algn="ctr"/>
                <a:tab pos="4000500" algn="ctr"/>
              </a:tabLst>
              <a:defRPr sz="2400" b="1">
                <a:solidFill>
                  <a:srgbClr val="DDDDDD"/>
                </a:solidFill>
                <a:latin typeface="Times New Roman" pitchFamily="18" charset="0"/>
                <a:cs typeface="Arial" pitchFamily="34" charset="0"/>
              </a:defRPr>
            </a:lvl1pPr>
            <a:lvl2pPr marL="742950" indent="-285750" eaLnBrk="0" hangingPunct="0">
              <a:tabLst>
                <a:tab pos="1206500" algn="ctr"/>
                <a:tab pos="4000500" algn="ctr"/>
              </a:tabLst>
              <a:defRPr sz="2400" b="1">
                <a:solidFill>
                  <a:srgbClr val="DDDDDD"/>
                </a:solidFill>
                <a:latin typeface="Times New Roman" pitchFamily="18" charset="0"/>
                <a:cs typeface="Arial" pitchFamily="34" charset="0"/>
              </a:defRPr>
            </a:lvl2pPr>
            <a:lvl3pPr marL="1143000" indent="-228600" eaLnBrk="0" hangingPunct="0">
              <a:tabLst>
                <a:tab pos="1206500" algn="ctr"/>
                <a:tab pos="4000500" algn="ctr"/>
              </a:tabLst>
              <a:defRPr sz="2400" b="1">
                <a:solidFill>
                  <a:srgbClr val="DDDDDD"/>
                </a:solidFill>
                <a:latin typeface="Times New Roman" pitchFamily="18" charset="0"/>
                <a:cs typeface="Arial" pitchFamily="34" charset="0"/>
              </a:defRPr>
            </a:lvl3pPr>
            <a:lvl4pPr marL="1600200" indent="-228600" eaLnBrk="0" hangingPunct="0">
              <a:tabLst>
                <a:tab pos="1206500" algn="ctr"/>
                <a:tab pos="4000500" algn="ctr"/>
              </a:tabLst>
              <a:defRPr sz="2400" b="1">
                <a:solidFill>
                  <a:srgbClr val="DDDDDD"/>
                </a:solidFill>
                <a:latin typeface="Times New Roman" pitchFamily="18" charset="0"/>
                <a:cs typeface="Arial" pitchFamily="34" charset="0"/>
              </a:defRPr>
            </a:lvl4pPr>
            <a:lvl5pPr marL="2057400" indent="-228600" eaLnBrk="0" hangingPunct="0">
              <a:tabLst>
                <a:tab pos="1206500" algn="ctr"/>
                <a:tab pos="4000500" algn="ctr"/>
              </a:tabLst>
              <a:defRPr sz="2400" b="1">
                <a:solidFill>
                  <a:srgbClr val="DDDDDD"/>
                </a:solidFill>
                <a:latin typeface="Times New Roman" pitchFamily="18" charset="0"/>
                <a:cs typeface="Arial" pitchFamily="34" charset="0"/>
              </a:defRPr>
            </a:lvl5pPr>
            <a:lvl6pPr marL="2514600" indent="-228600" eaLnBrk="0" fontAlgn="base" hangingPunct="0">
              <a:spcBef>
                <a:spcPct val="0"/>
              </a:spcBef>
              <a:spcAft>
                <a:spcPct val="0"/>
              </a:spcAft>
              <a:tabLst>
                <a:tab pos="1206500" algn="ctr"/>
                <a:tab pos="4000500" algn="ctr"/>
              </a:tabLst>
              <a:defRPr sz="2400" b="1">
                <a:solidFill>
                  <a:srgbClr val="DDDDDD"/>
                </a:solidFill>
                <a:latin typeface="Times New Roman" pitchFamily="18" charset="0"/>
                <a:cs typeface="Arial" pitchFamily="34" charset="0"/>
              </a:defRPr>
            </a:lvl6pPr>
            <a:lvl7pPr marL="2971800" indent="-228600" eaLnBrk="0" fontAlgn="base" hangingPunct="0">
              <a:spcBef>
                <a:spcPct val="0"/>
              </a:spcBef>
              <a:spcAft>
                <a:spcPct val="0"/>
              </a:spcAft>
              <a:tabLst>
                <a:tab pos="1206500" algn="ctr"/>
                <a:tab pos="4000500" algn="ctr"/>
              </a:tabLst>
              <a:defRPr sz="2400" b="1">
                <a:solidFill>
                  <a:srgbClr val="DDDDDD"/>
                </a:solidFill>
                <a:latin typeface="Times New Roman" pitchFamily="18" charset="0"/>
                <a:cs typeface="Arial" pitchFamily="34" charset="0"/>
              </a:defRPr>
            </a:lvl7pPr>
            <a:lvl8pPr marL="3429000" indent="-228600" eaLnBrk="0" fontAlgn="base" hangingPunct="0">
              <a:spcBef>
                <a:spcPct val="0"/>
              </a:spcBef>
              <a:spcAft>
                <a:spcPct val="0"/>
              </a:spcAft>
              <a:tabLst>
                <a:tab pos="1206500" algn="ctr"/>
                <a:tab pos="4000500" algn="ctr"/>
              </a:tabLst>
              <a:defRPr sz="2400" b="1">
                <a:solidFill>
                  <a:srgbClr val="DDDDDD"/>
                </a:solidFill>
                <a:latin typeface="Times New Roman" pitchFamily="18" charset="0"/>
                <a:cs typeface="Arial" pitchFamily="34" charset="0"/>
              </a:defRPr>
            </a:lvl8pPr>
            <a:lvl9pPr marL="3886200" indent="-228600" eaLnBrk="0" fontAlgn="base" hangingPunct="0">
              <a:spcBef>
                <a:spcPct val="0"/>
              </a:spcBef>
              <a:spcAft>
                <a:spcPct val="0"/>
              </a:spcAft>
              <a:tabLst>
                <a:tab pos="1206500" algn="ctr"/>
                <a:tab pos="4000500" algn="ctr"/>
              </a:tabLst>
              <a:defRPr sz="2400" b="1">
                <a:solidFill>
                  <a:srgbClr val="DDDDDD"/>
                </a:solidFill>
                <a:latin typeface="Times New Roman" pitchFamily="18" charset="0"/>
                <a:cs typeface="Arial" pitchFamily="34" charset="0"/>
              </a:defRPr>
            </a:lvl9pPr>
          </a:lstStyle>
          <a:p>
            <a:pPr eaLnBrk="1" hangingPunct="1">
              <a:buClr>
                <a:srgbClr val="FF0000"/>
              </a:buClr>
              <a:buFont typeface="Wingdings" pitchFamily="2" charset="2"/>
              <a:buChar char="Ø"/>
            </a:pPr>
            <a:r>
              <a:rPr lang="en-US" altLang="en-US">
                <a:solidFill>
                  <a:srgbClr val="002060"/>
                </a:solidFill>
              </a:rPr>
              <a:t>Our Online GPO calculator allows you to estimate </a:t>
            </a:r>
            <a:br>
              <a:rPr lang="en-US" altLang="en-US">
                <a:solidFill>
                  <a:srgbClr val="002060"/>
                </a:solidFill>
              </a:rPr>
            </a:br>
            <a:r>
              <a:rPr lang="en-US" altLang="en-US">
                <a:solidFill>
                  <a:srgbClr val="002060"/>
                </a:solidFill>
              </a:rPr>
              <a:t>    your Social Security benefit. </a:t>
            </a:r>
          </a:p>
          <a:p>
            <a:pPr eaLnBrk="1" hangingPunct="1"/>
            <a:endParaRPr lang="en-US" altLang="en-US">
              <a:solidFill>
                <a:srgbClr val="002060"/>
              </a:solidFill>
            </a:endParaRPr>
          </a:p>
        </p:txBody>
      </p:sp>
    </p:spTree>
    <p:extLst>
      <p:ext uri="{BB962C8B-B14F-4D97-AF65-F5344CB8AC3E}">
        <p14:creationId xmlns:p14="http://schemas.microsoft.com/office/powerpoint/2010/main" val="374824456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txBox="1">
            <a:spLocks/>
          </p:cNvSpPr>
          <p:nvPr/>
        </p:nvSpPr>
        <p:spPr bwMode="auto">
          <a:xfrm>
            <a:off x="762000" y="1143000"/>
            <a:ext cx="83058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algn="ctr"/>
            <a:r>
              <a:rPr lang="en-US" sz="3600" dirty="0">
                <a:solidFill>
                  <a:srgbClr val="002060"/>
                </a:solidFill>
                <a:latin typeface="Times New Roman" pitchFamily="18" charset="0"/>
                <a:cs typeface="Times New Roman" pitchFamily="18" charset="0"/>
              </a:rPr>
              <a:t>Your Online Account ... Your Control ... </a:t>
            </a:r>
            <a:r>
              <a:rPr lang="en-US" sz="3600" dirty="0" smtClean="0">
                <a:solidFill>
                  <a:srgbClr val="0054A6"/>
                </a:solidFill>
                <a:latin typeface="Times New Roman" pitchFamily="18" charset="0"/>
                <a:cs typeface="Times New Roman" pitchFamily="18" charset="0"/>
              </a:rPr>
              <a:t>socialsecurity.gov/</a:t>
            </a:r>
            <a:r>
              <a:rPr lang="en-US" sz="3600" dirty="0" err="1" smtClean="0">
                <a:solidFill>
                  <a:srgbClr val="0054A6"/>
                </a:solidFill>
                <a:latin typeface="Times New Roman" pitchFamily="18" charset="0"/>
                <a:cs typeface="Times New Roman" pitchFamily="18" charset="0"/>
              </a:rPr>
              <a:t>myaccount</a:t>
            </a:r>
            <a:endParaRPr lang="en-US" sz="3600" dirty="0">
              <a:solidFill>
                <a:srgbClr val="0054A6"/>
              </a:solidFill>
              <a:latin typeface="Times New Roman" pitchFamily="18" charset="0"/>
              <a:cs typeface="Times New Roman" pitchFamily="18" charset="0"/>
            </a:endParaRPr>
          </a:p>
          <a:p>
            <a:pPr algn="ctr"/>
            <a:endParaRPr lang="en-US" sz="2800" dirty="0">
              <a:solidFill>
                <a:srgbClr val="002060"/>
              </a:solidFill>
              <a:latin typeface="Times New Roman" pitchFamily="18" charset="0"/>
              <a:cs typeface="Times New Roman" pitchFamily="18" charset="0"/>
            </a:endParaRPr>
          </a:p>
          <a:p>
            <a:pPr algn="ctr"/>
            <a:endParaRPr lang="en-US" sz="3200" dirty="0">
              <a:solidFill>
                <a:srgbClr val="000066"/>
              </a:solidFill>
              <a:latin typeface="Times New Roman" pitchFamily="18" charset="0"/>
              <a:cs typeface="Times New Roman" pitchFamily="18" charset="0"/>
            </a:endParaRPr>
          </a:p>
        </p:txBody>
      </p:sp>
      <p:sp>
        <p:nvSpPr>
          <p:cNvPr id="2053" name="Rectangle 3"/>
          <p:cNvSpPr>
            <a:spLocks noChangeArrowheads="1"/>
          </p:cNvSpPr>
          <p:nvPr/>
        </p:nvSpPr>
        <p:spPr bwMode="auto">
          <a:xfrm>
            <a:off x="1489075" y="5006876"/>
            <a:ext cx="7239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0" i="1" dirty="0" smtClean="0">
                <a:solidFill>
                  <a:srgbClr val="D12229"/>
                </a:solidFill>
                <a:latin typeface="Georgia" pitchFamily="18" charset="0"/>
                <a:cs typeface="Times New Roman" pitchFamily="18" charset="0"/>
              </a:rPr>
              <a:t>my</a:t>
            </a:r>
            <a:r>
              <a:rPr lang="en-US" sz="3200" b="0" i="1" dirty="0" smtClean="0">
                <a:solidFill>
                  <a:srgbClr val="002060"/>
                </a:solidFill>
                <a:latin typeface="Georgia" pitchFamily="18" charset="0"/>
                <a:cs typeface="Times New Roman" pitchFamily="18" charset="0"/>
              </a:rPr>
              <a:t> </a:t>
            </a:r>
            <a:r>
              <a:rPr lang="en-US" sz="3200" b="0" dirty="0">
                <a:solidFill>
                  <a:srgbClr val="0054A6"/>
                </a:solidFill>
                <a:latin typeface="Georgia" pitchFamily="18" charset="0"/>
                <a:cs typeface="Times New Roman" pitchFamily="18" charset="0"/>
              </a:rPr>
              <a:t>Social Security</a:t>
            </a:r>
            <a:r>
              <a:rPr lang="en-US" sz="3200" dirty="0">
                <a:solidFill>
                  <a:srgbClr val="6089CC"/>
                </a:solidFill>
                <a:latin typeface="Georgia" pitchFamily="18" charset="0"/>
                <a:cs typeface="Times New Roman" pitchFamily="18" charset="0"/>
              </a:rPr>
              <a:t> </a:t>
            </a:r>
            <a:r>
              <a:rPr lang="en-US" sz="3200" b="0" dirty="0">
                <a:solidFill>
                  <a:srgbClr val="002060"/>
                </a:solidFill>
                <a:cs typeface="Times New Roman" pitchFamily="18" charset="0"/>
              </a:rPr>
              <a:t>is an easy-to-access, </a:t>
            </a:r>
            <a:r>
              <a:rPr lang="en-US" sz="3200" b="0" dirty="0" smtClean="0">
                <a:solidFill>
                  <a:srgbClr val="002060"/>
                </a:solidFill>
                <a:cs typeface="Times New Roman" pitchFamily="18" charset="0"/>
              </a:rPr>
              <a:t/>
            </a:r>
            <a:br>
              <a:rPr lang="en-US" sz="3200" b="0" dirty="0" smtClean="0">
                <a:solidFill>
                  <a:srgbClr val="002060"/>
                </a:solidFill>
                <a:cs typeface="Times New Roman" pitchFamily="18" charset="0"/>
              </a:rPr>
            </a:br>
            <a:r>
              <a:rPr lang="en-US" sz="3200" b="0" dirty="0" smtClean="0">
                <a:solidFill>
                  <a:srgbClr val="002060"/>
                </a:solidFill>
                <a:cs typeface="Times New Roman" pitchFamily="18" charset="0"/>
              </a:rPr>
              <a:t>easy-to-use portal </a:t>
            </a:r>
            <a:r>
              <a:rPr lang="en-US" sz="3200" b="0" dirty="0">
                <a:solidFill>
                  <a:srgbClr val="002060"/>
                </a:solidFill>
                <a:cs typeface="Times New Roman" pitchFamily="18" charset="0"/>
              </a:rPr>
              <a:t>to view </a:t>
            </a:r>
            <a:r>
              <a:rPr lang="en-US" sz="3200" b="0" dirty="0" smtClean="0">
                <a:solidFill>
                  <a:srgbClr val="002060"/>
                </a:solidFill>
                <a:cs typeface="Times New Roman" pitchFamily="18" charset="0"/>
              </a:rPr>
              <a:t>and update some </a:t>
            </a:r>
            <a:br>
              <a:rPr lang="en-US" sz="3200" b="0" dirty="0" smtClean="0">
                <a:solidFill>
                  <a:srgbClr val="002060"/>
                </a:solidFill>
                <a:cs typeface="Times New Roman" pitchFamily="18" charset="0"/>
              </a:rPr>
            </a:br>
            <a:r>
              <a:rPr lang="en-US" sz="3200" b="0" dirty="0" smtClean="0">
                <a:solidFill>
                  <a:srgbClr val="002060"/>
                </a:solidFill>
                <a:cs typeface="Times New Roman" pitchFamily="18" charset="0"/>
              </a:rPr>
              <a:t>of your </a:t>
            </a:r>
            <a:r>
              <a:rPr lang="en-US" sz="3200" b="0" dirty="0">
                <a:solidFill>
                  <a:srgbClr val="002060"/>
                </a:solidFill>
                <a:cs typeface="Times New Roman" pitchFamily="18" charset="0"/>
              </a:rPr>
              <a:t>own </a:t>
            </a:r>
            <a:r>
              <a:rPr lang="en-US" sz="3200" b="0" dirty="0" smtClean="0">
                <a:solidFill>
                  <a:srgbClr val="002060"/>
                </a:solidFill>
                <a:cs typeface="Times New Roman" pitchFamily="18" charset="0"/>
              </a:rPr>
              <a:t>Social </a:t>
            </a:r>
            <a:r>
              <a:rPr lang="en-US" sz="3200" b="0" dirty="0">
                <a:solidFill>
                  <a:srgbClr val="002060"/>
                </a:solidFill>
                <a:cs typeface="Times New Roman" pitchFamily="18" charset="0"/>
              </a:rPr>
              <a:t>Security </a:t>
            </a:r>
            <a:r>
              <a:rPr lang="en-US" sz="3200" b="0" dirty="0" smtClean="0">
                <a:solidFill>
                  <a:srgbClr val="002060"/>
                </a:solidFill>
                <a:cs typeface="Times New Roman" pitchFamily="18" charset="0"/>
              </a:rPr>
              <a:t>information.</a:t>
            </a:r>
            <a:endParaRPr lang="en-US" sz="3200" b="0" dirty="0">
              <a:solidFill>
                <a:srgbClr val="002060"/>
              </a:solidFill>
              <a:cs typeface="Times New Roman" pitchFamily="18" charset="0"/>
            </a:endParaRPr>
          </a:p>
          <a:p>
            <a:pPr lvl="1"/>
            <a:r>
              <a:rPr lang="en-US" dirty="0">
                <a:solidFill>
                  <a:srgbClr val="002060"/>
                </a:solidFill>
                <a:cs typeface="Times New Roman" pitchFamily="18" charset="0"/>
              </a:rPr>
              <a:t> </a:t>
            </a:r>
          </a:p>
          <a:p>
            <a:r>
              <a:rPr lang="en-US" dirty="0">
                <a:solidFill>
                  <a:srgbClr val="002060"/>
                </a:solidFill>
                <a:cs typeface="Times New Roman" pitchFamily="18" charset="0"/>
              </a:rPr>
              <a:t> </a:t>
            </a:r>
          </a:p>
        </p:txBody>
      </p:sp>
      <p:sp>
        <p:nvSpPr>
          <p:cNvPr id="2054" name="Title 1"/>
          <p:cNvSpPr>
            <a:spLocks noGrp="1"/>
          </p:cNvSpPr>
          <p:nvPr>
            <p:ph type="title"/>
          </p:nvPr>
        </p:nvSpPr>
        <p:spPr>
          <a:xfrm>
            <a:off x="762000" y="152400"/>
            <a:ext cx="8305800" cy="609600"/>
          </a:xfrm>
        </p:spPr>
        <p:txBody>
          <a:bodyPr/>
          <a:lstStyle/>
          <a:p>
            <a:pPr eaLnBrk="1" hangingPunct="1"/>
            <a:r>
              <a:rPr lang="en-US" sz="4800" b="1" i="1" dirty="0">
                <a:solidFill>
                  <a:srgbClr val="D12229"/>
                </a:solidFill>
                <a:latin typeface="Georgia" pitchFamily="18" charset="0"/>
              </a:rPr>
              <a:t>my</a:t>
            </a:r>
            <a:r>
              <a:rPr lang="en-US" sz="4800" b="1" i="1" dirty="0">
                <a:solidFill>
                  <a:srgbClr val="002060"/>
                </a:solidFill>
                <a:latin typeface="Georgia" pitchFamily="18" charset="0"/>
              </a:rPr>
              <a:t> </a:t>
            </a:r>
            <a:r>
              <a:rPr lang="en-US" sz="4800" b="1" dirty="0">
                <a:solidFill>
                  <a:srgbClr val="0054A6"/>
                </a:solidFill>
                <a:latin typeface="Georgia" pitchFamily="18" charset="0"/>
              </a:rPr>
              <a:t>Social Security</a:t>
            </a:r>
            <a:endParaRPr lang="en-US" sz="4800" b="1" dirty="0" smtClean="0">
              <a:solidFill>
                <a:srgbClr val="0054A6"/>
              </a:solidFill>
              <a:latin typeface="Georgia" pitchFamily="18" charset="0"/>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433774"/>
            <a:ext cx="5611368" cy="255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948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2667000"/>
            <a:ext cx="5029200" cy="2428649"/>
          </a:xfrm>
        </p:spPr>
        <p:txBody>
          <a:bodyPr/>
          <a:lstStyle/>
          <a:p>
            <a:pPr>
              <a:buClr>
                <a:srgbClr val="002060"/>
              </a:buClr>
              <a:buFont typeface="Arial" pitchFamily="34" charset="0"/>
              <a:buChar char="•"/>
            </a:pPr>
            <a:r>
              <a:rPr lang="en-US" sz="2800" dirty="0">
                <a:solidFill>
                  <a:srgbClr val="002060"/>
                </a:solidFill>
              </a:rPr>
              <a:t>V</a:t>
            </a:r>
            <a:r>
              <a:rPr lang="en-US" sz="2800" dirty="0" smtClean="0">
                <a:solidFill>
                  <a:srgbClr val="002060"/>
                </a:solidFill>
                <a:latin typeface="Times New Roman" pitchFamily="18" charset="0"/>
                <a:cs typeface="Times New Roman" pitchFamily="18" charset="0"/>
              </a:rPr>
              <a:t>alid E-mail address;</a:t>
            </a:r>
          </a:p>
          <a:p>
            <a:pPr>
              <a:buClr>
                <a:srgbClr val="002060"/>
              </a:buClr>
              <a:buFont typeface="Arial" pitchFamily="34" charset="0"/>
              <a:buChar char="•"/>
            </a:pPr>
            <a:r>
              <a:rPr lang="en-US" sz="2800" dirty="0">
                <a:solidFill>
                  <a:srgbClr val="002060"/>
                </a:solidFill>
              </a:rPr>
              <a:t>S</a:t>
            </a:r>
            <a:r>
              <a:rPr lang="en-US" sz="2800" dirty="0" smtClean="0">
                <a:solidFill>
                  <a:srgbClr val="002060"/>
                </a:solidFill>
                <a:latin typeface="Times New Roman" pitchFamily="18" charset="0"/>
                <a:cs typeface="Times New Roman" pitchFamily="18" charset="0"/>
              </a:rPr>
              <a:t>ocial Security number; and</a:t>
            </a:r>
          </a:p>
          <a:p>
            <a:pPr>
              <a:buClr>
                <a:srgbClr val="002060"/>
              </a:buClr>
              <a:buFont typeface="Arial" pitchFamily="34" charset="0"/>
              <a:buChar char="•"/>
            </a:pPr>
            <a:r>
              <a:rPr lang="en-US" sz="2800" dirty="0" smtClean="0">
                <a:solidFill>
                  <a:srgbClr val="002060"/>
                </a:solidFill>
                <a:latin typeface="Times New Roman" pitchFamily="18" charset="0"/>
                <a:cs typeface="Times New Roman" pitchFamily="18" charset="0"/>
              </a:rPr>
              <a:t>U.S. mailing address.</a:t>
            </a:r>
            <a:endParaRPr lang="en-US" sz="2800" dirty="0">
              <a:solidFill>
                <a:srgbClr val="002060"/>
              </a:solidFill>
              <a:latin typeface="Times New Roman" pitchFamily="18" charset="0"/>
              <a:cs typeface="Times New Roman" pitchFamily="18" charset="0"/>
            </a:endParaRPr>
          </a:p>
        </p:txBody>
      </p:sp>
      <p:sp>
        <p:nvSpPr>
          <p:cNvPr id="5" name="Rectangle 4"/>
          <p:cNvSpPr/>
          <p:nvPr/>
        </p:nvSpPr>
        <p:spPr>
          <a:xfrm>
            <a:off x="838199" y="-76200"/>
            <a:ext cx="8153401" cy="1200329"/>
          </a:xfrm>
          <a:prstGeom prst="rect">
            <a:avLst/>
          </a:prstGeom>
        </p:spPr>
        <p:txBody>
          <a:bodyPr wrap="square" anchor="ctr">
            <a:spAutoFit/>
          </a:bodyPr>
          <a:lstStyle/>
          <a:p>
            <a:pPr algn="ctr"/>
            <a:r>
              <a:rPr lang="en-US" sz="3600" dirty="0">
                <a:solidFill>
                  <a:srgbClr val="002060"/>
                </a:solidFill>
                <a:cs typeface="Times New Roman" pitchFamily="18" charset="0"/>
              </a:rPr>
              <a:t>Who Can </a:t>
            </a:r>
            <a:r>
              <a:rPr lang="en-US" sz="3600" dirty="0" smtClean="0">
                <a:solidFill>
                  <a:srgbClr val="002060"/>
                </a:solidFill>
                <a:cs typeface="Times New Roman" pitchFamily="18" charset="0"/>
              </a:rPr>
              <a:t>Open a</a:t>
            </a:r>
            <a:br>
              <a:rPr lang="en-US" sz="3600" dirty="0" smtClean="0">
                <a:solidFill>
                  <a:srgbClr val="002060"/>
                </a:solidFill>
                <a:cs typeface="Times New Roman" pitchFamily="18" charset="0"/>
              </a:rPr>
            </a:br>
            <a:r>
              <a:rPr lang="en-US" sz="3600" i="1" dirty="0" smtClean="0">
                <a:solidFill>
                  <a:srgbClr val="D12229"/>
                </a:solidFill>
                <a:latin typeface="Georgia" pitchFamily="18" charset="0"/>
                <a:cs typeface="Times New Roman" pitchFamily="18" charset="0"/>
              </a:rPr>
              <a:t>my</a:t>
            </a:r>
            <a:r>
              <a:rPr lang="en-US" sz="3600" i="1" dirty="0" smtClean="0">
                <a:solidFill>
                  <a:srgbClr val="002060"/>
                </a:solidFill>
                <a:latin typeface="Georgia" pitchFamily="18" charset="0"/>
                <a:cs typeface="Times New Roman" pitchFamily="18" charset="0"/>
              </a:rPr>
              <a:t> </a:t>
            </a:r>
            <a:r>
              <a:rPr lang="en-US" sz="3600" dirty="0">
                <a:solidFill>
                  <a:srgbClr val="0054A6"/>
                </a:solidFill>
                <a:latin typeface="Georgia" pitchFamily="18" charset="0"/>
                <a:cs typeface="Times New Roman" pitchFamily="18" charset="0"/>
              </a:rPr>
              <a:t>Social Security</a:t>
            </a:r>
            <a:r>
              <a:rPr lang="en-US" sz="3600" dirty="0">
                <a:solidFill>
                  <a:srgbClr val="6089CC"/>
                </a:solidFill>
                <a:latin typeface="Georgia" pitchFamily="18" charset="0"/>
                <a:cs typeface="Times New Roman" pitchFamily="18" charset="0"/>
              </a:rPr>
              <a:t> </a:t>
            </a:r>
            <a:r>
              <a:rPr lang="en-US" sz="3600" dirty="0">
                <a:solidFill>
                  <a:srgbClr val="002060"/>
                </a:solidFill>
                <a:cs typeface="Times New Roman" pitchFamily="18" charset="0"/>
              </a:rPr>
              <a:t>Account?</a:t>
            </a:r>
          </a:p>
        </p:txBody>
      </p:sp>
      <p:sp>
        <p:nvSpPr>
          <p:cNvPr id="2" name="Rectangle 1"/>
          <p:cNvSpPr/>
          <p:nvPr/>
        </p:nvSpPr>
        <p:spPr>
          <a:xfrm>
            <a:off x="1305720" y="1371600"/>
            <a:ext cx="7579896" cy="584775"/>
          </a:xfrm>
          <a:prstGeom prst="rect">
            <a:avLst/>
          </a:prstGeom>
        </p:spPr>
        <p:txBody>
          <a:bodyPr wrap="none">
            <a:spAutoFit/>
          </a:bodyPr>
          <a:lstStyle/>
          <a:p>
            <a:pPr>
              <a:buClr>
                <a:srgbClr val="FF0000"/>
              </a:buClr>
            </a:pPr>
            <a:r>
              <a:rPr lang="en-US" sz="3200" b="0" dirty="0">
                <a:solidFill>
                  <a:srgbClr val="002060"/>
                </a:solidFill>
                <a:cs typeface="Times New Roman" pitchFamily="18" charset="0"/>
              </a:rPr>
              <a:t>You must be at least 18 years old and </a:t>
            </a:r>
            <a:r>
              <a:rPr lang="en-US" sz="3200" b="0" dirty="0" smtClean="0">
                <a:solidFill>
                  <a:srgbClr val="002060"/>
                </a:solidFill>
                <a:cs typeface="Times New Roman" pitchFamily="18" charset="0"/>
              </a:rPr>
              <a:t>have a:</a:t>
            </a:r>
            <a:endParaRPr lang="en-US" sz="3200" b="0" dirty="0">
              <a:solidFill>
                <a:srgbClr val="002060"/>
              </a:solidFill>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83679"/>
            <a:ext cx="2760338" cy="4264721"/>
          </a:xfrm>
          <a:prstGeom prst="rect">
            <a:avLst/>
          </a:prstGeom>
        </p:spPr>
      </p:pic>
    </p:spTree>
    <p:extLst>
      <p:ext uri="{BB962C8B-B14F-4D97-AF65-F5344CB8AC3E}">
        <p14:creationId xmlns:p14="http://schemas.microsoft.com/office/powerpoint/2010/main" val="807736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838200" y="0"/>
            <a:ext cx="8153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600" b="1" i="1" dirty="0">
                <a:solidFill>
                  <a:srgbClr val="D12229"/>
                </a:solidFill>
                <a:latin typeface="Georgia" pitchFamily="18" charset="0"/>
              </a:rPr>
              <a:t>my</a:t>
            </a:r>
            <a:r>
              <a:rPr lang="en-US" sz="3600" b="1" i="1" dirty="0">
                <a:solidFill>
                  <a:srgbClr val="002060"/>
                </a:solidFill>
                <a:latin typeface="Georgia" pitchFamily="18" charset="0"/>
              </a:rPr>
              <a:t> </a:t>
            </a:r>
            <a:r>
              <a:rPr lang="en-US" sz="3600" b="1" dirty="0">
                <a:solidFill>
                  <a:srgbClr val="0054A6"/>
                </a:solidFill>
                <a:latin typeface="Georgia" pitchFamily="18" charset="0"/>
              </a:rPr>
              <a:t>Social Security</a:t>
            </a:r>
            <a:r>
              <a:rPr lang="en-US" sz="3600" b="1" dirty="0">
                <a:solidFill>
                  <a:srgbClr val="6089CC"/>
                </a:solidFill>
                <a:latin typeface="Georgia" pitchFamily="18" charset="0"/>
              </a:rPr>
              <a:t> </a:t>
            </a:r>
            <a:r>
              <a:rPr lang="en-US" sz="3600" b="1" dirty="0">
                <a:solidFill>
                  <a:srgbClr val="002060"/>
                </a:solidFill>
              </a:rPr>
              <a:t>Services</a:t>
            </a:r>
            <a:endParaRPr lang="en-US" sz="3600" b="1" dirty="0" smtClean="0"/>
          </a:p>
        </p:txBody>
      </p:sp>
      <p:sp>
        <p:nvSpPr>
          <p:cNvPr id="5123" name="Content Placeholder 2"/>
          <p:cNvSpPr>
            <a:spLocks noGrp="1"/>
          </p:cNvSpPr>
          <p:nvPr>
            <p:ph idx="1"/>
          </p:nvPr>
        </p:nvSpPr>
        <p:spPr bwMode="auto">
          <a:xfrm>
            <a:off x="838200" y="1447800"/>
            <a:ext cx="8229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dirty="0">
                <a:solidFill>
                  <a:srgbClr val="002060"/>
                </a:solidFill>
              </a:rPr>
              <a:t>If you don’t get benefits, you </a:t>
            </a:r>
            <a:r>
              <a:rPr lang="en-US" dirty="0" smtClean="0">
                <a:solidFill>
                  <a:srgbClr val="002060"/>
                </a:solidFill>
              </a:rPr>
              <a:t>can—</a:t>
            </a:r>
          </a:p>
          <a:p>
            <a:r>
              <a:rPr lang="en-US" sz="2400" dirty="0" smtClean="0">
                <a:solidFill>
                  <a:srgbClr val="002060"/>
                </a:solidFill>
              </a:rPr>
              <a:t>Review estimates </a:t>
            </a:r>
            <a:r>
              <a:rPr lang="en-US" sz="2400" dirty="0">
                <a:solidFill>
                  <a:srgbClr val="002060"/>
                </a:solidFill>
              </a:rPr>
              <a:t>of </a:t>
            </a:r>
            <a:r>
              <a:rPr lang="en-US" sz="2400" dirty="0" smtClean="0">
                <a:solidFill>
                  <a:srgbClr val="002060"/>
                </a:solidFill>
              </a:rPr>
              <a:t>your future retirement </a:t>
            </a:r>
            <a:r>
              <a:rPr lang="en-US" sz="2400" dirty="0">
                <a:solidFill>
                  <a:srgbClr val="002060"/>
                </a:solidFill>
              </a:rPr>
              <a:t>and </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disability benefits;</a:t>
            </a:r>
            <a:endParaRPr lang="en-US" sz="2400" dirty="0">
              <a:solidFill>
                <a:srgbClr val="002060"/>
              </a:solidFill>
            </a:endParaRPr>
          </a:p>
          <a:p>
            <a:pPr lvl="0">
              <a:spcBef>
                <a:spcPts val="600"/>
              </a:spcBef>
              <a:buClr>
                <a:srgbClr val="002060"/>
              </a:buClr>
              <a:buFont typeface="Arial" pitchFamily="34" charset="0"/>
              <a:buChar char="•"/>
            </a:pPr>
            <a:r>
              <a:rPr lang="en-US" sz="2400" dirty="0" smtClean="0">
                <a:solidFill>
                  <a:srgbClr val="002060"/>
                </a:solidFill>
              </a:rPr>
              <a:t>Review estimates of the benefits </a:t>
            </a:r>
            <a:r>
              <a:rPr lang="en-US" sz="2400" dirty="0">
                <a:solidFill>
                  <a:srgbClr val="002060"/>
                </a:solidFill>
              </a:rPr>
              <a:t>your family may get when you </a:t>
            </a:r>
            <a:r>
              <a:rPr lang="en-US" sz="2400" dirty="0" smtClean="0">
                <a:solidFill>
                  <a:srgbClr val="002060"/>
                </a:solidFill>
              </a:rPr>
              <a:t>receive </a:t>
            </a:r>
            <a:r>
              <a:rPr lang="en-US" sz="2400" dirty="0">
                <a:solidFill>
                  <a:srgbClr val="002060"/>
                </a:solidFill>
              </a:rPr>
              <a:t>Social Security or die;</a:t>
            </a:r>
          </a:p>
          <a:p>
            <a:pPr lvl="0">
              <a:spcBef>
                <a:spcPts val="600"/>
              </a:spcBef>
              <a:buClr>
                <a:srgbClr val="002060"/>
              </a:buClr>
              <a:buFont typeface="Arial" pitchFamily="34" charset="0"/>
              <a:buChar char="•"/>
            </a:pPr>
            <a:r>
              <a:rPr lang="en-US" sz="2400" dirty="0">
                <a:solidFill>
                  <a:srgbClr val="002060"/>
                </a:solidFill>
              </a:rPr>
              <a:t>V</a:t>
            </a:r>
            <a:r>
              <a:rPr lang="en-US" sz="2400" dirty="0" smtClean="0">
                <a:solidFill>
                  <a:srgbClr val="002060"/>
                </a:solidFill>
              </a:rPr>
              <a:t>erify your </a:t>
            </a:r>
            <a:r>
              <a:rPr lang="en-US" sz="2400" dirty="0">
                <a:solidFill>
                  <a:srgbClr val="002060"/>
                </a:solidFill>
              </a:rPr>
              <a:t>lifetime earnings according to Social </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Security’s </a:t>
            </a:r>
            <a:r>
              <a:rPr lang="en-US" sz="2400" dirty="0">
                <a:solidFill>
                  <a:srgbClr val="002060"/>
                </a:solidFill>
              </a:rPr>
              <a:t>records;</a:t>
            </a:r>
          </a:p>
          <a:p>
            <a:pPr lvl="0">
              <a:spcBef>
                <a:spcPts val="600"/>
              </a:spcBef>
              <a:buClr>
                <a:srgbClr val="002060"/>
              </a:buClr>
              <a:buFont typeface="Arial" pitchFamily="34" charset="0"/>
              <a:buChar char="•"/>
            </a:pPr>
            <a:r>
              <a:rPr lang="en-US" sz="2400" dirty="0" smtClean="0">
                <a:solidFill>
                  <a:srgbClr val="002060"/>
                </a:solidFill>
              </a:rPr>
              <a:t>Review the estimated </a:t>
            </a:r>
            <a:r>
              <a:rPr lang="en-US" sz="2400" dirty="0">
                <a:solidFill>
                  <a:srgbClr val="002060"/>
                </a:solidFill>
              </a:rPr>
              <a:t>Social Security and Medicare taxes </a:t>
            </a:r>
            <a:r>
              <a:rPr lang="en-US" sz="2400" dirty="0" smtClean="0">
                <a:solidFill>
                  <a:srgbClr val="002060"/>
                </a:solidFill>
              </a:rPr>
              <a:t>you’ve paid; </a:t>
            </a:r>
            <a:endParaRPr lang="en-US" sz="2400" dirty="0">
              <a:solidFill>
                <a:srgbClr val="002060"/>
              </a:solidFill>
            </a:endParaRPr>
          </a:p>
          <a:p>
            <a:pPr lvl="0">
              <a:spcBef>
                <a:spcPts val="600"/>
              </a:spcBef>
              <a:buClr>
                <a:srgbClr val="002060"/>
              </a:buClr>
              <a:buFont typeface="Arial" pitchFamily="34" charset="0"/>
              <a:buChar char="•"/>
            </a:pPr>
            <a:r>
              <a:rPr lang="en-US" sz="2400" dirty="0" smtClean="0">
                <a:solidFill>
                  <a:srgbClr val="002060"/>
                </a:solidFill>
              </a:rPr>
              <a:t>Learn about </a:t>
            </a:r>
            <a:r>
              <a:rPr lang="en-US" sz="2400" dirty="0">
                <a:solidFill>
                  <a:srgbClr val="002060"/>
                </a:solidFill>
              </a:rPr>
              <a:t>qualifying and signing up for </a:t>
            </a:r>
            <a:r>
              <a:rPr lang="en-US" sz="2400" dirty="0" smtClean="0">
                <a:solidFill>
                  <a:srgbClr val="002060"/>
                </a:solidFill>
              </a:rPr>
              <a:t>Medicare; and</a:t>
            </a:r>
          </a:p>
          <a:p>
            <a:pPr lvl="0">
              <a:spcBef>
                <a:spcPts val="600"/>
              </a:spcBef>
              <a:buClr>
                <a:srgbClr val="002060"/>
              </a:buClr>
              <a:buFont typeface="Arial" pitchFamily="34" charset="0"/>
              <a:buChar char="•"/>
            </a:pPr>
            <a:r>
              <a:rPr lang="en-US" sz="2400" dirty="0" smtClean="0">
                <a:solidFill>
                  <a:srgbClr val="002060"/>
                </a:solidFill>
              </a:rPr>
              <a:t>View, save, and print your </a:t>
            </a:r>
            <a:r>
              <a:rPr lang="en-US" sz="2400" i="1" dirty="0" smtClean="0">
                <a:solidFill>
                  <a:srgbClr val="002060"/>
                </a:solidFill>
              </a:rPr>
              <a:t>Social Security Statement</a:t>
            </a:r>
            <a:r>
              <a:rPr lang="en-US" sz="2400" dirty="0" smtClean="0">
                <a:solidFill>
                  <a:srgbClr val="002060"/>
                </a:solidFill>
              </a:rPr>
              <a:t>.  </a:t>
            </a:r>
          </a:p>
          <a:p>
            <a:pPr marL="0" indent="0">
              <a:buFontTx/>
              <a:buNone/>
            </a:pPr>
            <a:endParaRPr lang="en-US" dirty="0" smtClean="0"/>
          </a:p>
        </p:txBody>
      </p:sp>
    </p:spTree>
    <p:extLst>
      <p:ext uri="{BB962C8B-B14F-4D97-AF65-F5344CB8AC3E}">
        <p14:creationId xmlns:p14="http://schemas.microsoft.com/office/powerpoint/2010/main" val="3034387945"/>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8275320" cy="5105400"/>
          </a:xfrm>
        </p:spPr>
        <p:txBody>
          <a:bodyPr/>
          <a:lstStyle/>
          <a:p>
            <a:pPr marL="0" indent="0">
              <a:spcBef>
                <a:spcPts val="1200"/>
              </a:spcBef>
              <a:buNone/>
            </a:pPr>
            <a:r>
              <a:rPr lang="en-US" b="1" dirty="0" smtClean="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If you do get benefits you can—</a:t>
            </a:r>
          </a:p>
          <a:p>
            <a:pPr lvl="1">
              <a:buClr>
                <a:srgbClr val="002060"/>
              </a:buClr>
              <a:buFont typeface="Arial" pitchFamily="34" charset="0"/>
              <a:buChar char="•"/>
            </a:pPr>
            <a:r>
              <a:rPr lang="en-US" dirty="0" smtClean="0">
                <a:solidFill>
                  <a:srgbClr val="002060"/>
                </a:solidFill>
                <a:latin typeface="Times New Roman" pitchFamily="18" charset="0"/>
                <a:cs typeface="Times New Roman" pitchFamily="18" charset="0"/>
              </a:rPr>
              <a:t>Check your </a:t>
            </a:r>
            <a:r>
              <a:rPr lang="en-US" dirty="0">
                <a:solidFill>
                  <a:srgbClr val="002060"/>
                </a:solidFill>
                <a:latin typeface="Times New Roman" pitchFamily="18" charset="0"/>
                <a:cs typeface="Times New Roman" pitchFamily="18" charset="0"/>
              </a:rPr>
              <a:t>benefit and payment </a:t>
            </a:r>
            <a:r>
              <a:rPr lang="en-US" dirty="0">
                <a:solidFill>
                  <a:srgbClr val="002060"/>
                </a:solidFill>
              </a:rPr>
              <a:t> </a:t>
            </a:r>
            <a:r>
              <a:rPr lang="en-US" dirty="0" smtClean="0">
                <a:solidFill>
                  <a:srgbClr val="002060"/>
                </a:solidFill>
                <a:latin typeface="Times New Roman" pitchFamily="18" charset="0"/>
                <a:cs typeface="Times New Roman" pitchFamily="18" charset="0"/>
              </a:rPr>
              <a:t>information </a:t>
            </a:r>
            <a:br>
              <a:rPr lang="en-US" dirty="0" smtClean="0">
                <a:solidFill>
                  <a:srgbClr val="002060"/>
                </a:solidFill>
                <a:latin typeface="Times New Roman" pitchFamily="18" charset="0"/>
                <a:cs typeface="Times New Roman" pitchFamily="18" charset="0"/>
              </a:rPr>
            </a:br>
            <a:r>
              <a:rPr lang="en-US" dirty="0" smtClean="0">
                <a:solidFill>
                  <a:srgbClr val="002060"/>
                </a:solidFill>
                <a:latin typeface="Times New Roman" pitchFamily="18" charset="0"/>
                <a:cs typeface="Times New Roman" pitchFamily="18" charset="0"/>
              </a:rPr>
              <a:t>and verify your earnings </a:t>
            </a:r>
            <a:r>
              <a:rPr lang="en-US" dirty="0">
                <a:solidFill>
                  <a:srgbClr val="002060"/>
                </a:solidFill>
                <a:latin typeface="Times New Roman" pitchFamily="18" charset="0"/>
                <a:cs typeface="Times New Roman" pitchFamily="18" charset="0"/>
              </a:rPr>
              <a:t>record;</a:t>
            </a:r>
          </a:p>
          <a:p>
            <a:pPr lvl="1">
              <a:buClr>
                <a:srgbClr val="002060"/>
              </a:buClr>
              <a:buFont typeface="Arial" pitchFamily="34" charset="0"/>
              <a:buChar char="•"/>
            </a:pPr>
            <a:r>
              <a:rPr lang="en-US" dirty="0">
                <a:solidFill>
                  <a:srgbClr val="002060"/>
                </a:solidFill>
                <a:latin typeface="Times New Roman" pitchFamily="18" charset="0"/>
                <a:cs typeface="Times New Roman" pitchFamily="18" charset="0"/>
              </a:rPr>
              <a:t>Change your address and phone number</a:t>
            </a:r>
            <a:r>
              <a:rPr lang="en-US" dirty="0" smtClean="0">
                <a:solidFill>
                  <a:srgbClr val="002060"/>
                </a:solidFill>
                <a:latin typeface="Times New Roman" pitchFamily="18" charset="0"/>
                <a:cs typeface="Times New Roman" pitchFamily="18" charset="0"/>
              </a:rPr>
              <a:t>; and</a:t>
            </a:r>
            <a:endParaRPr lang="en-US" dirty="0">
              <a:solidFill>
                <a:srgbClr val="002060"/>
              </a:solidFill>
              <a:latin typeface="Times New Roman" pitchFamily="18" charset="0"/>
              <a:cs typeface="Times New Roman" pitchFamily="18" charset="0"/>
            </a:endParaRPr>
          </a:p>
          <a:p>
            <a:pPr lvl="1">
              <a:buClr>
                <a:srgbClr val="002060"/>
              </a:buClr>
              <a:buFont typeface="Arial" pitchFamily="34" charset="0"/>
              <a:buChar char="•"/>
            </a:pPr>
            <a:r>
              <a:rPr lang="en-US" dirty="0">
                <a:solidFill>
                  <a:srgbClr val="002060"/>
                </a:solidFill>
                <a:latin typeface="Times New Roman" pitchFamily="18" charset="0"/>
                <a:cs typeface="Times New Roman" pitchFamily="18" charset="0"/>
              </a:rPr>
              <a:t>Start or change your direct deposit.</a:t>
            </a:r>
          </a:p>
          <a:p>
            <a:endParaRPr lang="en-US" b="1" dirty="0">
              <a:solidFill>
                <a:srgbClr val="002060"/>
              </a:solidFill>
              <a:latin typeface="Times New Roman" pitchFamily="18" charset="0"/>
              <a:cs typeface="Times New Roman" pitchFamily="18" charset="0"/>
            </a:endParaRPr>
          </a:p>
        </p:txBody>
      </p:sp>
      <p:sp>
        <p:nvSpPr>
          <p:cNvPr id="5" name="Title 1"/>
          <p:cNvSpPr>
            <a:spLocks noGrp="1"/>
          </p:cNvSpPr>
          <p:nvPr>
            <p:ph type="title"/>
          </p:nvPr>
        </p:nvSpPr>
        <p:spPr>
          <a:xfrm>
            <a:off x="838200" y="0"/>
            <a:ext cx="8153400" cy="1143000"/>
          </a:xfrm>
        </p:spPr>
        <p:txBody>
          <a:bodyPr anchor="ctr"/>
          <a:lstStyle/>
          <a:p>
            <a:pPr eaLnBrk="1" hangingPunct="1"/>
            <a:r>
              <a:rPr lang="en-US" sz="3600" b="1" i="1" dirty="0">
                <a:solidFill>
                  <a:srgbClr val="D12229"/>
                </a:solidFill>
                <a:latin typeface="Georgia" pitchFamily="18" charset="0"/>
              </a:rPr>
              <a:t>my</a:t>
            </a:r>
            <a:r>
              <a:rPr lang="en-US" sz="3600" b="1" i="1" dirty="0">
                <a:solidFill>
                  <a:srgbClr val="002060"/>
                </a:solidFill>
                <a:latin typeface="Georgia" pitchFamily="18" charset="0"/>
              </a:rPr>
              <a:t> </a:t>
            </a:r>
            <a:r>
              <a:rPr lang="en-US" sz="3600" b="1" dirty="0">
                <a:solidFill>
                  <a:srgbClr val="0054A6"/>
                </a:solidFill>
                <a:latin typeface="Georgia" pitchFamily="18" charset="0"/>
              </a:rPr>
              <a:t>Social </a:t>
            </a:r>
            <a:r>
              <a:rPr lang="en-US" sz="3600" b="1" dirty="0" smtClean="0">
                <a:solidFill>
                  <a:srgbClr val="0054A6"/>
                </a:solidFill>
                <a:latin typeface="Georgia" pitchFamily="18" charset="0"/>
              </a:rPr>
              <a:t>Security</a:t>
            </a:r>
            <a:r>
              <a:rPr lang="en-US" sz="3600" b="1" dirty="0" smtClean="0">
                <a:solidFill>
                  <a:srgbClr val="6089CC"/>
                </a:solidFill>
                <a:latin typeface="Georgia" pitchFamily="18" charset="0"/>
              </a:rPr>
              <a:t> </a:t>
            </a:r>
            <a:r>
              <a:rPr lang="en-US" sz="3600" b="1" dirty="0" smtClean="0">
                <a:solidFill>
                  <a:srgbClr val="002060"/>
                </a:solidFill>
              </a:rPr>
              <a:t>Services</a:t>
            </a:r>
          </a:p>
        </p:txBody>
      </p:sp>
    </p:spTree>
    <p:extLst>
      <p:ext uri="{BB962C8B-B14F-4D97-AF65-F5344CB8AC3E}">
        <p14:creationId xmlns:p14="http://schemas.microsoft.com/office/powerpoint/2010/main" val="2621206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4714" y="2362200"/>
            <a:ext cx="3551277" cy="3505200"/>
          </a:xfrm>
          <a:prstGeom prst="rect">
            <a:avLst/>
          </a:prstGeom>
        </p:spPr>
      </p:pic>
      <p:sp>
        <p:nvSpPr>
          <p:cNvPr id="5122" name="Title 1"/>
          <p:cNvSpPr>
            <a:spLocks noGrp="1"/>
          </p:cNvSpPr>
          <p:nvPr>
            <p:ph type="title"/>
          </p:nvPr>
        </p:nvSpPr>
        <p:spPr>
          <a:xfrm>
            <a:off x="838200" y="0"/>
            <a:ext cx="8153400" cy="1143000"/>
          </a:xfrm>
        </p:spPr>
        <p:txBody>
          <a:bodyPr anchor="ctr"/>
          <a:lstStyle/>
          <a:p>
            <a:pPr eaLnBrk="1" hangingPunct="1"/>
            <a:r>
              <a:rPr lang="en-US" sz="3600" b="1" i="1" dirty="0">
                <a:solidFill>
                  <a:srgbClr val="D12229"/>
                </a:solidFill>
                <a:latin typeface="Georgia" pitchFamily="18" charset="0"/>
              </a:rPr>
              <a:t>my</a:t>
            </a:r>
            <a:r>
              <a:rPr lang="en-US" sz="3600" b="1" i="1" dirty="0">
                <a:solidFill>
                  <a:srgbClr val="002060"/>
                </a:solidFill>
                <a:latin typeface="Georgia" pitchFamily="18" charset="0"/>
              </a:rPr>
              <a:t> </a:t>
            </a:r>
            <a:r>
              <a:rPr lang="en-US" sz="3600" b="1" dirty="0">
                <a:solidFill>
                  <a:srgbClr val="0054A6"/>
                </a:solidFill>
                <a:latin typeface="Georgia" pitchFamily="18" charset="0"/>
              </a:rPr>
              <a:t>Social </a:t>
            </a:r>
            <a:r>
              <a:rPr lang="en-US" sz="3600" b="1" dirty="0" smtClean="0">
                <a:solidFill>
                  <a:srgbClr val="0054A6"/>
                </a:solidFill>
                <a:latin typeface="Georgia" pitchFamily="18" charset="0"/>
              </a:rPr>
              <a:t>Security</a:t>
            </a:r>
          </a:p>
        </p:txBody>
      </p:sp>
      <p:sp>
        <p:nvSpPr>
          <p:cNvPr id="5127" name="TextBox 11"/>
          <p:cNvSpPr txBox="1">
            <a:spLocks noChangeArrowheads="1"/>
          </p:cNvSpPr>
          <p:nvPr/>
        </p:nvSpPr>
        <p:spPr bwMode="auto">
          <a:xfrm>
            <a:off x="1485900" y="2819400"/>
            <a:ext cx="464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1200"/>
              </a:spcBef>
              <a:buFont typeface="Arial" charset="0"/>
              <a:buNone/>
            </a:pPr>
            <a:r>
              <a:rPr lang="en-US" sz="2000" dirty="0" smtClean="0">
                <a:solidFill>
                  <a:srgbClr val="002060"/>
                </a:solidFill>
                <a:latin typeface="Times New Roman" pitchFamily="18" charset="0"/>
                <a:cs typeface="Times New Roman" pitchFamily="18" charset="0"/>
              </a:rPr>
              <a:t>Visit </a:t>
            </a:r>
            <a:r>
              <a:rPr lang="en-US" sz="2000" i="1" dirty="0" smtClean="0">
                <a:solidFill>
                  <a:srgbClr val="002060"/>
                </a:solidFill>
                <a:latin typeface="Times New Roman" pitchFamily="18" charset="0"/>
                <a:cs typeface="Times New Roman" pitchFamily="18" charset="0"/>
              </a:rPr>
              <a:t>socialsecurity.gov/</a:t>
            </a:r>
            <a:r>
              <a:rPr lang="en-US" sz="2000" i="1" dirty="0" err="1" smtClean="0">
                <a:solidFill>
                  <a:srgbClr val="002060"/>
                </a:solidFill>
                <a:latin typeface="Times New Roman" pitchFamily="18" charset="0"/>
                <a:cs typeface="Times New Roman" pitchFamily="18" charset="0"/>
              </a:rPr>
              <a:t>myaccount</a:t>
            </a:r>
            <a:endParaRPr lang="en-US" sz="2000" i="1" dirty="0">
              <a:solidFill>
                <a:srgbClr val="002060"/>
              </a:solidFill>
              <a:latin typeface="Times New Roman" pitchFamily="18" charset="0"/>
              <a:cs typeface="Times New Roman" pitchFamily="18" charset="0"/>
            </a:endParaRPr>
          </a:p>
        </p:txBody>
      </p:sp>
      <p:sp>
        <p:nvSpPr>
          <p:cNvPr id="16" name="Rectangle 15"/>
          <p:cNvSpPr/>
          <p:nvPr/>
        </p:nvSpPr>
        <p:spPr>
          <a:xfrm>
            <a:off x="685800" y="1143000"/>
            <a:ext cx="8458200" cy="584775"/>
          </a:xfrm>
          <a:prstGeom prst="rect">
            <a:avLst/>
          </a:prstGeom>
        </p:spPr>
        <p:txBody>
          <a:bodyPr wrap="square">
            <a:spAutoFit/>
          </a:bodyPr>
          <a:lstStyle/>
          <a:p>
            <a:pPr algn="ctr"/>
            <a:r>
              <a:rPr lang="en-US" sz="3200" b="0" dirty="0">
                <a:solidFill>
                  <a:srgbClr val="002060"/>
                </a:solidFill>
                <a:cs typeface="Times New Roman" pitchFamily="18" charset="0"/>
              </a:rPr>
              <a:t>Getting Started</a:t>
            </a:r>
            <a:endParaRPr lang="en-US" sz="3200" b="0" dirty="0"/>
          </a:p>
        </p:txBody>
      </p:sp>
      <p:sp>
        <p:nvSpPr>
          <p:cNvPr id="17" name="Rectangle 5"/>
          <p:cNvSpPr>
            <a:spLocks noChangeArrowheads="1"/>
          </p:cNvSpPr>
          <p:nvPr/>
        </p:nvSpPr>
        <p:spPr bwMode="auto">
          <a:xfrm>
            <a:off x="774473" y="16764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0" dirty="0">
                <a:solidFill>
                  <a:srgbClr val="002060"/>
                </a:solidFill>
                <a:cs typeface="Times New Roman" pitchFamily="18" charset="0"/>
              </a:rPr>
              <a:t>How to </a:t>
            </a:r>
            <a:r>
              <a:rPr lang="en-US" sz="3200" b="0" dirty="0" smtClean="0">
                <a:solidFill>
                  <a:srgbClr val="002060"/>
                </a:solidFill>
                <a:cs typeface="Times New Roman" pitchFamily="18" charset="0"/>
              </a:rPr>
              <a:t>open a </a:t>
            </a:r>
            <a:r>
              <a:rPr lang="en-US" sz="3200" b="0" i="1" dirty="0">
                <a:solidFill>
                  <a:srgbClr val="D12229"/>
                </a:solidFill>
                <a:latin typeface="Georgia" pitchFamily="18" charset="0"/>
                <a:cs typeface="Times New Roman" pitchFamily="18" charset="0"/>
              </a:rPr>
              <a:t>my</a:t>
            </a:r>
            <a:r>
              <a:rPr lang="en-US" sz="3200" b="0" i="1" dirty="0">
                <a:solidFill>
                  <a:srgbClr val="002060"/>
                </a:solidFill>
                <a:latin typeface="Georgia" pitchFamily="18" charset="0"/>
                <a:cs typeface="Times New Roman" pitchFamily="18" charset="0"/>
              </a:rPr>
              <a:t> </a:t>
            </a:r>
            <a:r>
              <a:rPr lang="en-US" sz="3200" b="0" dirty="0">
                <a:solidFill>
                  <a:srgbClr val="0054A6"/>
                </a:solidFill>
                <a:latin typeface="Georgia" pitchFamily="18" charset="0"/>
                <a:cs typeface="Times New Roman" pitchFamily="18" charset="0"/>
              </a:rPr>
              <a:t>Social Security</a:t>
            </a:r>
            <a:r>
              <a:rPr lang="en-US" sz="3200" b="0" dirty="0">
                <a:solidFill>
                  <a:srgbClr val="6089CC"/>
                </a:solidFill>
                <a:cs typeface="Times New Roman" pitchFamily="18" charset="0"/>
              </a:rPr>
              <a:t> </a:t>
            </a:r>
            <a:r>
              <a:rPr lang="en-US" sz="3200" b="0" dirty="0">
                <a:solidFill>
                  <a:srgbClr val="002060"/>
                </a:solidFill>
                <a:cs typeface="Times New Roman" pitchFamily="18" charset="0"/>
              </a:rPr>
              <a:t>account</a:t>
            </a:r>
            <a:endParaRPr lang="en-US" sz="3200" b="0" dirty="0"/>
          </a:p>
        </p:txBody>
      </p:sp>
      <p:sp>
        <p:nvSpPr>
          <p:cNvPr id="2" name="Oval 1"/>
          <p:cNvSpPr/>
          <p:nvPr/>
        </p:nvSpPr>
        <p:spPr bwMode="auto">
          <a:xfrm>
            <a:off x="838200" y="3987228"/>
            <a:ext cx="535120" cy="535120"/>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p>
        </p:txBody>
      </p:sp>
      <p:sp>
        <p:nvSpPr>
          <p:cNvPr id="9" name="TextBox 11"/>
          <p:cNvSpPr txBox="1">
            <a:spLocks noChangeArrowheads="1"/>
          </p:cNvSpPr>
          <p:nvPr/>
        </p:nvSpPr>
        <p:spPr bwMode="auto">
          <a:xfrm>
            <a:off x="838200" y="3962400"/>
            <a:ext cx="5351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smtClean="0">
                <a:solidFill>
                  <a:srgbClr val="FFFFFF"/>
                </a:solidFill>
                <a:latin typeface="Times New Roman" pitchFamily="18" charset="0"/>
                <a:cs typeface="Times New Roman" pitchFamily="18" charset="0"/>
              </a:rPr>
              <a:t>2</a:t>
            </a:r>
          </a:p>
        </p:txBody>
      </p:sp>
      <p:sp>
        <p:nvSpPr>
          <p:cNvPr id="19" name="Oval 18"/>
          <p:cNvSpPr/>
          <p:nvPr/>
        </p:nvSpPr>
        <p:spPr bwMode="auto">
          <a:xfrm>
            <a:off x="838200" y="2768028"/>
            <a:ext cx="535120" cy="535120"/>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p>
        </p:txBody>
      </p:sp>
      <p:sp>
        <p:nvSpPr>
          <p:cNvPr id="20" name="TextBox 11"/>
          <p:cNvSpPr txBox="1">
            <a:spLocks noChangeArrowheads="1"/>
          </p:cNvSpPr>
          <p:nvPr/>
        </p:nvSpPr>
        <p:spPr bwMode="auto">
          <a:xfrm>
            <a:off x="838200" y="2743200"/>
            <a:ext cx="5351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smtClean="0">
                <a:solidFill>
                  <a:srgbClr val="FFFFFF"/>
                </a:solidFill>
                <a:latin typeface="Times New Roman" pitchFamily="18" charset="0"/>
                <a:cs typeface="Times New Roman" pitchFamily="18" charset="0"/>
              </a:rPr>
              <a:t>1</a:t>
            </a:r>
          </a:p>
        </p:txBody>
      </p:sp>
      <p:sp>
        <p:nvSpPr>
          <p:cNvPr id="22" name="Oval 21"/>
          <p:cNvSpPr/>
          <p:nvPr/>
        </p:nvSpPr>
        <p:spPr>
          <a:xfrm>
            <a:off x="5715000" y="4601432"/>
            <a:ext cx="685800" cy="168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 name="TextBox 11"/>
          <p:cNvSpPr txBox="1">
            <a:spLocks noChangeArrowheads="1"/>
          </p:cNvSpPr>
          <p:nvPr/>
        </p:nvSpPr>
        <p:spPr bwMode="auto">
          <a:xfrm>
            <a:off x="1485900" y="3977703"/>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1200"/>
              </a:spcBef>
              <a:buFont typeface="Arial" charset="0"/>
              <a:buNone/>
            </a:pPr>
            <a:r>
              <a:rPr lang="en-US" sz="2000" dirty="0" smtClean="0">
                <a:solidFill>
                  <a:srgbClr val="002060"/>
                </a:solidFill>
                <a:latin typeface="Times New Roman" pitchFamily="18" charset="0"/>
                <a:cs typeface="Times New Roman" pitchFamily="18" charset="0"/>
              </a:rPr>
              <a:t>Select: </a:t>
            </a:r>
            <a:r>
              <a:rPr lang="en-US" sz="2000" b="0" dirty="0" smtClean="0">
                <a:solidFill>
                  <a:srgbClr val="002060"/>
                </a:solidFill>
                <a:latin typeface="Times New Roman" pitchFamily="18" charset="0"/>
                <a:cs typeface="Times New Roman" pitchFamily="18" charset="0"/>
              </a:rPr>
              <a:t>Create an</a:t>
            </a:r>
            <a:r>
              <a:rPr lang="en-US" sz="2000" b="0" dirty="0" smtClean="0">
                <a:solidFill>
                  <a:srgbClr val="0054A6"/>
                </a:solidFill>
                <a:latin typeface="Georgia" pitchFamily="18" charset="0"/>
                <a:cs typeface="Times New Roman" pitchFamily="18" charset="0"/>
              </a:rPr>
              <a:t> </a:t>
            </a:r>
            <a:r>
              <a:rPr lang="en-US" sz="2000" b="0" dirty="0" smtClean="0">
                <a:solidFill>
                  <a:srgbClr val="002060"/>
                </a:solidFill>
                <a:latin typeface="Times New Roman" pitchFamily="18" charset="0"/>
                <a:cs typeface="Times New Roman" pitchFamily="18" charset="0"/>
              </a:rPr>
              <a:t>Account</a:t>
            </a:r>
            <a:r>
              <a:rPr lang="en-US" sz="2000" b="0" dirty="0" smtClean="0">
                <a:solidFill>
                  <a:srgbClr val="0054A6"/>
                </a:solidFill>
                <a:latin typeface="Times New Roman" pitchFamily="18" charset="0"/>
                <a:cs typeface="Times New Roman" pitchFamily="18" charset="0"/>
              </a:rPr>
              <a:t> </a:t>
            </a:r>
            <a:endParaRPr lang="en-US" sz="2000" b="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8702198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38200" y="0"/>
            <a:ext cx="8153400" cy="1143000"/>
          </a:xfrm>
        </p:spPr>
        <p:txBody>
          <a:bodyPr anchor="ctr"/>
          <a:lstStyle/>
          <a:p>
            <a:pPr eaLnBrk="1" hangingPunct="1"/>
            <a:r>
              <a:rPr lang="en-US" sz="3600" b="1" i="1" dirty="0">
                <a:solidFill>
                  <a:srgbClr val="D12229"/>
                </a:solidFill>
                <a:latin typeface="Georgia" pitchFamily="18" charset="0"/>
              </a:rPr>
              <a:t>my</a:t>
            </a:r>
            <a:r>
              <a:rPr lang="en-US" sz="3600" b="1" i="1" dirty="0">
                <a:solidFill>
                  <a:srgbClr val="002060"/>
                </a:solidFill>
                <a:latin typeface="Georgia" pitchFamily="18" charset="0"/>
              </a:rPr>
              <a:t> </a:t>
            </a:r>
            <a:r>
              <a:rPr lang="en-US" sz="3600" b="1" dirty="0">
                <a:solidFill>
                  <a:srgbClr val="0054A6"/>
                </a:solidFill>
                <a:latin typeface="Georgia" pitchFamily="18" charset="0"/>
              </a:rPr>
              <a:t>Social </a:t>
            </a:r>
            <a:r>
              <a:rPr lang="en-US" sz="3600" b="1" dirty="0" smtClean="0">
                <a:solidFill>
                  <a:srgbClr val="0054A6"/>
                </a:solidFill>
                <a:latin typeface="Georgia" pitchFamily="18" charset="0"/>
              </a:rPr>
              <a:t>Security</a:t>
            </a:r>
          </a:p>
        </p:txBody>
      </p:sp>
      <p:sp>
        <p:nvSpPr>
          <p:cNvPr id="5127" name="TextBox 11"/>
          <p:cNvSpPr txBox="1">
            <a:spLocks noChangeArrowheads="1"/>
          </p:cNvSpPr>
          <p:nvPr/>
        </p:nvSpPr>
        <p:spPr bwMode="auto">
          <a:xfrm>
            <a:off x="1676400" y="2806074"/>
            <a:ext cx="320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1200"/>
              </a:spcBef>
              <a:buFont typeface="Arial" charset="0"/>
              <a:buNone/>
            </a:pPr>
            <a:r>
              <a:rPr lang="en-US" sz="2000" dirty="0">
                <a:solidFill>
                  <a:srgbClr val="002060"/>
                </a:solidFill>
                <a:latin typeface="Times New Roman" pitchFamily="18" charset="0"/>
                <a:cs typeface="Times New Roman" pitchFamily="18" charset="0"/>
              </a:rPr>
              <a:t>Provide some personal </a:t>
            </a:r>
            <a:r>
              <a:rPr lang="en-US" sz="2000" dirty="0" smtClean="0">
                <a:solidFill>
                  <a:srgbClr val="002060"/>
                </a:solidFill>
                <a:latin typeface="Times New Roman" pitchFamily="18" charset="0"/>
                <a:cs typeface="Times New Roman" pitchFamily="18" charset="0"/>
              </a:rPr>
              <a:t>information </a:t>
            </a:r>
            <a:r>
              <a:rPr lang="en-US" sz="2000" dirty="0">
                <a:solidFill>
                  <a:srgbClr val="002060"/>
                </a:solidFill>
                <a:latin typeface="Times New Roman" pitchFamily="18" charset="0"/>
                <a:cs typeface="Times New Roman" pitchFamily="18" charset="0"/>
              </a:rPr>
              <a:t>to </a:t>
            </a:r>
            <a:r>
              <a:rPr lang="en-US" sz="2000" dirty="0" smtClean="0">
                <a:solidFill>
                  <a:srgbClr val="002060"/>
                </a:solidFill>
                <a:latin typeface="Times New Roman" pitchFamily="18" charset="0"/>
                <a:cs typeface="Times New Roman" pitchFamily="18" charset="0"/>
              </a:rPr>
              <a:t>verify </a:t>
            </a:r>
            <a:br>
              <a:rPr lang="en-US" sz="2000" dirty="0" smtClean="0">
                <a:solidFill>
                  <a:srgbClr val="002060"/>
                </a:solidFill>
                <a:latin typeface="Times New Roman" pitchFamily="18" charset="0"/>
                <a:cs typeface="Times New Roman" pitchFamily="18" charset="0"/>
              </a:rPr>
            </a:br>
            <a:r>
              <a:rPr lang="en-US" sz="2000" dirty="0" smtClean="0">
                <a:solidFill>
                  <a:srgbClr val="002060"/>
                </a:solidFill>
                <a:latin typeface="Times New Roman" pitchFamily="18" charset="0"/>
                <a:cs typeface="Times New Roman" pitchFamily="18" charset="0"/>
              </a:rPr>
              <a:t>your </a:t>
            </a:r>
            <a:r>
              <a:rPr lang="en-US" sz="2000" dirty="0">
                <a:solidFill>
                  <a:srgbClr val="002060"/>
                </a:solidFill>
                <a:latin typeface="Times New Roman" pitchFamily="18" charset="0"/>
                <a:cs typeface="Times New Roman" pitchFamily="18" charset="0"/>
              </a:rPr>
              <a:t>identity.</a:t>
            </a:r>
          </a:p>
        </p:txBody>
      </p:sp>
      <p:sp>
        <p:nvSpPr>
          <p:cNvPr id="10" name="TextBox 11"/>
          <p:cNvSpPr txBox="1">
            <a:spLocks noChangeArrowheads="1"/>
          </p:cNvSpPr>
          <p:nvPr/>
        </p:nvSpPr>
        <p:spPr bwMode="auto">
          <a:xfrm>
            <a:off x="1676400" y="4811917"/>
            <a:ext cx="320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1200"/>
              </a:spcBef>
              <a:buFont typeface="Arial" charset="0"/>
              <a:buNone/>
            </a:pPr>
            <a:r>
              <a:rPr lang="en-US" sz="2000" dirty="0">
                <a:solidFill>
                  <a:srgbClr val="002060"/>
                </a:solidFill>
                <a:latin typeface="Times New Roman" pitchFamily="18" charset="0"/>
                <a:cs typeface="Times New Roman" pitchFamily="18" charset="0"/>
              </a:rPr>
              <a:t>Choose a username and password </a:t>
            </a:r>
            <a:r>
              <a:rPr lang="en-US" sz="2000" dirty="0" smtClean="0">
                <a:solidFill>
                  <a:srgbClr val="002060"/>
                </a:solidFill>
                <a:latin typeface="Times New Roman" pitchFamily="18" charset="0"/>
                <a:cs typeface="Times New Roman" pitchFamily="18" charset="0"/>
              </a:rPr>
              <a:t>to </a:t>
            </a:r>
            <a:r>
              <a:rPr lang="en-US" sz="2000" dirty="0">
                <a:solidFill>
                  <a:srgbClr val="002060"/>
                </a:solidFill>
                <a:latin typeface="Times New Roman" pitchFamily="18" charset="0"/>
                <a:cs typeface="Times New Roman" pitchFamily="18" charset="0"/>
              </a:rPr>
              <a:t>create </a:t>
            </a:r>
            <a:r>
              <a:rPr lang="en-US" sz="2000" dirty="0" smtClean="0">
                <a:solidFill>
                  <a:srgbClr val="002060"/>
                </a:solidFill>
                <a:latin typeface="Times New Roman" pitchFamily="18" charset="0"/>
                <a:cs typeface="Times New Roman" pitchFamily="18" charset="0"/>
              </a:rPr>
              <a:t/>
            </a:r>
            <a:br>
              <a:rPr lang="en-US" sz="2000" dirty="0" smtClean="0">
                <a:solidFill>
                  <a:srgbClr val="002060"/>
                </a:solidFill>
                <a:latin typeface="Times New Roman" pitchFamily="18" charset="0"/>
                <a:cs typeface="Times New Roman" pitchFamily="18" charset="0"/>
              </a:rPr>
            </a:br>
            <a:r>
              <a:rPr lang="en-US" sz="2000" dirty="0" smtClean="0">
                <a:solidFill>
                  <a:srgbClr val="002060"/>
                </a:solidFill>
                <a:latin typeface="Times New Roman" pitchFamily="18" charset="0"/>
                <a:cs typeface="Times New Roman" pitchFamily="18" charset="0"/>
              </a:rPr>
              <a:t>your account</a:t>
            </a:r>
            <a:r>
              <a:rPr lang="en-US" sz="2000" dirty="0">
                <a:solidFill>
                  <a:srgbClr val="002060"/>
                </a:solidFill>
                <a:latin typeface="Times New Roman" pitchFamily="18" charset="0"/>
                <a:cs typeface="Times New Roman" pitchFamily="18" charset="0"/>
              </a:rPr>
              <a:t>.</a:t>
            </a:r>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53000" y="2362200"/>
            <a:ext cx="3581400" cy="1903412"/>
          </a:xfrm>
          <a:prstGeom prst="rect">
            <a:avLst/>
          </a:prstGeom>
          <a:ln w="38100">
            <a:solidFill>
              <a:schemeClr val="bg1">
                <a:lumMod val="85000"/>
              </a:schemeClr>
            </a:solidFill>
          </a:ln>
          <a:effectLst>
            <a:outerShdw blurRad="50800" dist="38100" dir="2700000" algn="tl" rotWithShape="0">
              <a:prstClr val="black">
                <a:alpha val="40000"/>
              </a:prstClr>
            </a:outerShdw>
          </a:effectLst>
        </p:spPr>
      </p:pic>
      <p:sp>
        <p:nvSpPr>
          <p:cNvPr id="16" name="Rectangle 15"/>
          <p:cNvSpPr/>
          <p:nvPr/>
        </p:nvSpPr>
        <p:spPr>
          <a:xfrm>
            <a:off x="685800" y="1143000"/>
            <a:ext cx="8458200" cy="584775"/>
          </a:xfrm>
          <a:prstGeom prst="rect">
            <a:avLst/>
          </a:prstGeom>
        </p:spPr>
        <p:txBody>
          <a:bodyPr wrap="square">
            <a:spAutoFit/>
          </a:bodyPr>
          <a:lstStyle/>
          <a:p>
            <a:pPr algn="ctr"/>
            <a:r>
              <a:rPr lang="en-US" sz="3200" b="0" dirty="0">
                <a:solidFill>
                  <a:srgbClr val="002060"/>
                </a:solidFill>
                <a:cs typeface="Times New Roman" pitchFamily="18" charset="0"/>
              </a:rPr>
              <a:t>Getting Started</a:t>
            </a:r>
            <a:endParaRPr lang="en-US" sz="3200" b="0" dirty="0"/>
          </a:p>
        </p:txBody>
      </p:sp>
      <p:sp>
        <p:nvSpPr>
          <p:cNvPr id="17" name="Rectangle 5"/>
          <p:cNvSpPr>
            <a:spLocks noChangeArrowheads="1"/>
          </p:cNvSpPr>
          <p:nvPr/>
        </p:nvSpPr>
        <p:spPr bwMode="auto">
          <a:xfrm>
            <a:off x="774473" y="16764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0" dirty="0">
                <a:solidFill>
                  <a:srgbClr val="002060"/>
                </a:solidFill>
                <a:cs typeface="Times New Roman" pitchFamily="18" charset="0"/>
              </a:rPr>
              <a:t>How to </a:t>
            </a:r>
            <a:r>
              <a:rPr lang="en-US" sz="3200" b="0" dirty="0" smtClean="0">
                <a:solidFill>
                  <a:srgbClr val="002060"/>
                </a:solidFill>
                <a:cs typeface="Times New Roman" pitchFamily="18" charset="0"/>
              </a:rPr>
              <a:t>open a </a:t>
            </a:r>
            <a:r>
              <a:rPr lang="en-US" sz="3200" b="0" i="1" dirty="0">
                <a:solidFill>
                  <a:srgbClr val="D12229"/>
                </a:solidFill>
                <a:latin typeface="Georgia" pitchFamily="18" charset="0"/>
                <a:cs typeface="Times New Roman" pitchFamily="18" charset="0"/>
              </a:rPr>
              <a:t>my</a:t>
            </a:r>
            <a:r>
              <a:rPr lang="en-US" sz="3200" b="0" i="1" dirty="0">
                <a:solidFill>
                  <a:srgbClr val="002060"/>
                </a:solidFill>
                <a:latin typeface="Georgia" pitchFamily="18" charset="0"/>
                <a:cs typeface="Times New Roman" pitchFamily="18" charset="0"/>
              </a:rPr>
              <a:t> </a:t>
            </a:r>
            <a:r>
              <a:rPr lang="en-US" sz="3200" b="0" dirty="0">
                <a:solidFill>
                  <a:srgbClr val="0054A6"/>
                </a:solidFill>
                <a:latin typeface="Georgia" pitchFamily="18" charset="0"/>
                <a:cs typeface="Times New Roman" pitchFamily="18" charset="0"/>
              </a:rPr>
              <a:t>Social Security</a:t>
            </a:r>
            <a:r>
              <a:rPr lang="en-US" sz="3200" b="0" dirty="0">
                <a:solidFill>
                  <a:srgbClr val="6089CC"/>
                </a:solidFill>
                <a:cs typeface="Times New Roman" pitchFamily="18" charset="0"/>
              </a:rPr>
              <a:t> </a:t>
            </a:r>
            <a:r>
              <a:rPr lang="en-US" sz="3200" b="0" dirty="0">
                <a:solidFill>
                  <a:srgbClr val="002060"/>
                </a:solidFill>
                <a:cs typeface="Times New Roman" pitchFamily="18" charset="0"/>
              </a:rPr>
              <a:t>account</a:t>
            </a:r>
            <a:endParaRPr lang="en-US" sz="3200" b="0" dirty="0"/>
          </a:p>
        </p:txBody>
      </p:sp>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53000" y="4495799"/>
            <a:ext cx="3581400" cy="1647901"/>
          </a:xfrm>
          <a:prstGeom prst="rect">
            <a:avLst/>
          </a:prstGeom>
          <a:ln w="38100">
            <a:solidFill>
              <a:schemeClr val="bg1">
                <a:lumMod val="85000"/>
              </a:schemeClr>
            </a:solidFill>
          </a:ln>
          <a:effectLst>
            <a:outerShdw blurRad="50800" dist="38100" dir="2700000" algn="tl" rotWithShape="0">
              <a:prstClr val="black">
                <a:alpha val="40000"/>
              </a:prstClr>
            </a:outerShdw>
          </a:effectLst>
        </p:spPr>
      </p:pic>
      <p:sp>
        <p:nvSpPr>
          <p:cNvPr id="2" name="Oval 1"/>
          <p:cNvSpPr/>
          <p:nvPr/>
        </p:nvSpPr>
        <p:spPr bwMode="auto">
          <a:xfrm>
            <a:off x="838200" y="5052188"/>
            <a:ext cx="535120" cy="535120"/>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p>
        </p:txBody>
      </p:sp>
      <p:sp>
        <p:nvSpPr>
          <p:cNvPr id="9" name="TextBox 11"/>
          <p:cNvSpPr txBox="1">
            <a:spLocks noChangeArrowheads="1"/>
          </p:cNvSpPr>
          <p:nvPr/>
        </p:nvSpPr>
        <p:spPr bwMode="auto">
          <a:xfrm>
            <a:off x="838200" y="5027360"/>
            <a:ext cx="5351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smtClean="0">
                <a:solidFill>
                  <a:srgbClr val="FFFFFF"/>
                </a:solidFill>
                <a:latin typeface="Times New Roman" pitchFamily="18" charset="0"/>
                <a:cs typeface="Times New Roman" pitchFamily="18" charset="0"/>
              </a:rPr>
              <a:t>4</a:t>
            </a:r>
          </a:p>
        </p:txBody>
      </p:sp>
      <p:sp>
        <p:nvSpPr>
          <p:cNvPr id="19" name="Oval 18"/>
          <p:cNvSpPr/>
          <p:nvPr/>
        </p:nvSpPr>
        <p:spPr bwMode="auto">
          <a:xfrm>
            <a:off x="838200" y="3046345"/>
            <a:ext cx="535120" cy="535120"/>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p>
        </p:txBody>
      </p:sp>
      <p:sp>
        <p:nvSpPr>
          <p:cNvPr id="20" name="TextBox 11"/>
          <p:cNvSpPr txBox="1">
            <a:spLocks noChangeArrowheads="1"/>
          </p:cNvSpPr>
          <p:nvPr/>
        </p:nvSpPr>
        <p:spPr bwMode="auto">
          <a:xfrm>
            <a:off x="838200" y="3021517"/>
            <a:ext cx="5351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smtClean="0">
                <a:solidFill>
                  <a:srgbClr val="FFFFFF"/>
                </a:solidFill>
                <a:latin typeface="Times New Roman" pitchFamily="18" charset="0"/>
                <a:cs typeface="Times New Roman" pitchFamily="18" charset="0"/>
              </a:rPr>
              <a:t>3</a:t>
            </a:r>
          </a:p>
        </p:txBody>
      </p:sp>
    </p:spTree>
    <p:extLst>
      <p:ext uri="{BB962C8B-B14F-4D97-AF65-F5344CB8AC3E}">
        <p14:creationId xmlns:p14="http://schemas.microsoft.com/office/powerpoint/2010/main" val="2089400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0"/>
            <a:ext cx="8153400" cy="1143000"/>
          </a:xfrm>
        </p:spPr>
        <p:txBody>
          <a:bodyPr anchor="ctr"/>
          <a:lstStyle/>
          <a:p>
            <a:pPr eaLnBrk="1" hangingPunct="1"/>
            <a:r>
              <a:rPr lang="en-US" sz="3600" b="1" i="1" dirty="0">
                <a:solidFill>
                  <a:srgbClr val="D12229"/>
                </a:solidFill>
                <a:latin typeface="Georgia" pitchFamily="18" charset="0"/>
              </a:rPr>
              <a:t>my</a:t>
            </a:r>
            <a:r>
              <a:rPr lang="en-US" sz="3600" b="1" i="1" dirty="0">
                <a:solidFill>
                  <a:srgbClr val="002060"/>
                </a:solidFill>
                <a:latin typeface="Georgia" pitchFamily="18" charset="0"/>
              </a:rPr>
              <a:t> </a:t>
            </a:r>
            <a:r>
              <a:rPr lang="en-US" sz="3600" b="1" dirty="0">
                <a:solidFill>
                  <a:srgbClr val="0054A6"/>
                </a:solidFill>
                <a:latin typeface="Georgia" pitchFamily="18" charset="0"/>
              </a:rPr>
              <a:t>Social </a:t>
            </a:r>
            <a:r>
              <a:rPr lang="en-US" sz="3600" b="1" dirty="0" smtClean="0">
                <a:solidFill>
                  <a:srgbClr val="0054A6"/>
                </a:solidFill>
                <a:latin typeface="Georgia" pitchFamily="18" charset="0"/>
              </a:rPr>
              <a:t>Security</a:t>
            </a:r>
            <a:r>
              <a:rPr lang="en-US" sz="3600" b="1" dirty="0" smtClean="0">
                <a:solidFill>
                  <a:srgbClr val="6089CC"/>
                </a:solidFill>
              </a:rPr>
              <a:t> </a:t>
            </a:r>
            <a:br>
              <a:rPr lang="en-US" sz="3600" b="1" dirty="0" smtClean="0">
                <a:solidFill>
                  <a:srgbClr val="6089CC"/>
                </a:solidFill>
              </a:rPr>
            </a:br>
            <a:r>
              <a:rPr lang="en-US" sz="3600" b="1" dirty="0" smtClean="0">
                <a:solidFill>
                  <a:srgbClr val="002060"/>
                </a:solidFill>
              </a:rPr>
              <a:t>You May Choose to Add Extra Security</a:t>
            </a:r>
          </a:p>
        </p:txBody>
      </p:sp>
      <p:sp>
        <p:nvSpPr>
          <p:cNvPr id="7171" name="Content Placeholder 2"/>
          <p:cNvSpPr>
            <a:spLocks noGrp="1"/>
          </p:cNvSpPr>
          <p:nvPr>
            <p:ph idx="1"/>
          </p:nvPr>
        </p:nvSpPr>
        <p:spPr>
          <a:xfrm>
            <a:off x="838200" y="1255712"/>
            <a:ext cx="8153400" cy="2020888"/>
          </a:xfrm>
        </p:spPr>
        <p:txBody>
          <a:bodyPr/>
          <a:lstStyle/>
          <a:p>
            <a:pPr marL="0" indent="0" eaLnBrk="1" hangingPunct="1">
              <a:buFont typeface="Arial" charset="0"/>
              <a:buNone/>
            </a:pPr>
            <a:r>
              <a:rPr lang="en-US" sz="2300" dirty="0" smtClean="0">
                <a:solidFill>
                  <a:srgbClr val="002060"/>
                </a:solidFill>
                <a:latin typeface="Times New Roman" pitchFamily="18" charset="0"/>
                <a:cs typeface="Times New Roman" pitchFamily="18" charset="0"/>
              </a:rPr>
              <a:t>You will need to enter a unique code we will send to your </a:t>
            </a:r>
            <a:br>
              <a:rPr lang="en-US" sz="2300" dirty="0" smtClean="0">
                <a:solidFill>
                  <a:srgbClr val="002060"/>
                </a:solidFill>
                <a:latin typeface="Times New Roman" pitchFamily="18" charset="0"/>
                <a:cs typeface="Times New Roman" pitchFamily="18" charset="0"/>
              </a:rPr>
            </a:br>
            <a:r>
              <a:rPr lang="en-US" sz="2300" dirty="0" smtClean="0">
                <a:solidFill>
                  <a:srgbClr val="002060"/>
                </a:solidFill>
                <a:latin typeface="Times New Roman" pitchFamily="18" charset="0"/>
                <a:cs typeface="Times New Roman" pitchFamily="18" charset="0"/>
              </a:rPr>
              <a:t>text-enabled cell phone each time you want to sign in, in addition to your username and password. Your text message rates still apply.</a:t>
            </a:r>
          </a:p>
        </p:txBody>
      </p:sp>
      <p:sp>
        <p:nvSpPr>
          <p:cNvPr id="5" name="Content Placeholder 2"/>
          <p:cNvSpPr txBox="1">
            <a:spLocks/>
          </p:cNvSpPr>
          <p:nvPr/>
        </p:nvSpPr>
        <p:spPr>
          <a:xfrm>
            <a:off x="838200" y="2743200"/>
            <a:ext cx="7843838" cy="3505200"/>
          </a:xfrm>
          <a:prstGeom prst="rect">
            <a:avLst/>
          </a:prstGeom>
        </p:spPr>
        <p:txBody>
          <a:bodyPr/>
          <a:lstStyle>
            <a:lvl1pPr marL="342900" indent="-342900" algn="l" rtl="0" eaLnBrk="0" fontAlgn="base" hangingPunct="0">
              <a:spcBef>
                <a:spcPct val="20000"/>
              </a:spcBef>
              <a:spcAft>
                <a:spcPct val="0"/>
              </a:spcAft>
              <a:buChar char="•"/>
              <a:defRPr sz="3200">
                <a:solidFill>
                  <a:srgbClr val="000066"/>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rgbClr val="000066"/>
                </a:solidFill>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sz="2400">
                <a:solidFill>
                  <a:srgbClr val="000066"/>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2000">
                <a:solidFill>
                  <a:srgbClr val="000066"/>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2000">
                <a:solidFill>
                  <a:srgbClr val="000066"/>
                </a:solidFill>
                <a:latin typeface="Times New Roman" pitchFamily="18"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300" b="0" dirty="0">
                <a:solidFill>
                  <a:srgbClr val="002060"/>
                </a:solidFill>
              </a:rPr>
              <a:t>To add this feature, you will first have to provide us with one of the following to verify your identity:</a:t>
            </a:r>
          </a:p>
          <a:p>
            <a:pPr>
              <a:spcBef>
                <a:spcPts val="1200"/>
              </a:spcBef>
              <a:buClr>
                <a:srgbClr val="002060"/>
              </a:buClr>
              <a:buFont typeface="Arial" pitchFamily="34" charset="0"/>
              <a:buChar char="•"/>
              <a:defRPr/>
            </a:pPr>
            <a:r>
              <a:rPr lang="en-US" sz="2300" b="0" dirty="0">
                <a:solidFill>
                  <a:srgbClr val="002060"/>
                </a:solidFill>
              </a:rPr>
              <a:t>The last </a:t>
            </a:r>
            <a:r>
              <a:rPr lang="en-US" sz="2300" b="0" dirty="0" smtClean="0">
                <a:solidFill>
                  <a:srgbClr val="002060"/>
                </a:solidFill>
              </a:rPr>
              <a:t>eight digits </a:t>
            </a:r>
            <a:r>
              <a:rPr lang="en-US" sz="2300" b="0" dirty="0">
                <a:solidFill>
                  <a:srgbClr val="002060"/>
                </a:solidFill>
              </a:rPr>
              <a:t>of your </a:t>
            </a:r>
            <a:r>
              <a:rPr lang="en-US" sz="2300" b="0" dirty="0" smtClean="0">
                <a:solidFill>
                  <a:srgbClr val="002060"/>
                </a:solidFill>
              </a:rPr>
              <a:t>Visa, MasterCard</a:t>
            </a:r>
            <a:r>
              <a:rPr lang="en-US" sz="2300" b="0" dirty="0">
                <a:solidFill>
                  <a:srgbClr val="002060"/>
                </a:solidFill>
              </a:rPr>
              <a:t>, </a:t>
            </a:r>
            <a:r>
              <a:rPr lang="en-US" sz="2300" b="0" dirty="0" smtClean="0">
                <a:solidFill>
                  <a:srgbClr val="002060"/>
                </a:solidFill>
              </a:rPr>
              <a:t/>
            </a:r>
            <a:br>
              <a:rPr lang="en-US" sz="2300" b="0" dirty="0" smtClean="0">
                <a:solidFill>
                  <a:srgbClr val="002060"/>
                </a:solidFill>
              </a:rPr>
            </a:br>
            <a:r>
              <a:rPr lang="en-US" sz="2300" b="0" dirty="0" smtClean="0">
                <a:solidFill>
                  <a:srgbClr val="002060"/>
                </a:solidFill>
              </a:rPr>
              <a:t>or </a:t>
            </a:r>
            <a:r>
              <a:rPr lang="en-US" sz="2300" b="0" dirty="0">
                <a:solidFill>
                  <a:srgbClr val="002060"/>
                </a:solidFill>
              </a:rPr>
              <a:t>Discover credit card; </a:t>
            </a:r>
          </a:p>
          <a:p>
            <a:pPr>
              <a:buClr>
                <a:srgbClr val="002060"/>
              </a:buClr>
              <a:buFont typeface="Arial" pitchFamily="34" charset="0"/>
              <a:buChar char="•"/>
              <a:defRPr/>
            </a:pPr>
            <a:r>
              <a:rPr lang="en-US" sz="2300" b="0" dirty="0">
                <a:solidFill>
                  <a:srgbClr val="002060"/>
                </a:solidFill>
              </a:rPr>
              <a:t>Information from your </a:t>
            </a:r>
            <a:r>
              <a:rPr lang="en-US" sz="2300" b="0" dirty="0" smtClean="0">
                <a:solidFill>
                  <a:srgbClr val="002060"/>
                </a:solidFill>
              </a:rPr>
              <a:t>W-2 </a:t>
            </a:r>
            <a:r>
              <a:rPr lang="en-US" sz="2300" b="0" dirty="0">
                <a:solidFill>
                  <a:srgbClr val="002060"/>
                </a:solidFill>
              </a:rPr>
              <a:t>tax form; </a:t>
            </a:r>
          </a:p>
          <a:p>
            <a:pPr>
              <a:buClr>
                <a:srgbClr val="002060"/>
              </a:buClr>
              <a:buFont typeface="Arial" pitchFamily="34" charset="0"/>
              <a:buChar char="•"/>
              <a:defRPr/>
            </a:pPr>
            <a:r>
              <a:rPr lang="en-US" sz="2300" b="0" dirty="0">
                <a:solidFill>
                  <a:srgbClr val="002060"/>
                </a:solidFill>
              </a:rPr>
              <a:t>Information from </a:t>
            </a:r>
            <a:r>
              <a:rPr lang="en-US" sz="2300" b="0" dirty="0" smtClean="0">
                <a:solidFill>
                  <a:srgbClr val="002060"/>
                </a:solidFill>
              </a:rPr>
              <a:t>your 1040 </a:t>
            </a:r>
            <a:r>
              <a:rPr lang="en-US" sz="2300" b="0" dirty="0">
                <a:solidFill>
                  <a:srgbClr val="002060"/>
                </a:solidFill>
              </a:rPr>
              <a:t>Schedule SE </a:t>
            </a:r>
            <a:r>
              <a:rPr lang="en-US" sz="2300" b="0" dirty="0" smtClean="0">
                <a:solidFill>
                  <a:srgbClr val="002060"/>
                </a:solidFill>
              </a:rPr>
              <a:t/>
            </a:r>
            <a:br>
              <a:rPr lang="en-US" sz="2300" b="0" dirty="0" smtClean="0">
                <a:solidFill>
                  <a:srgbClr val="002060"/>
                </a:solidFill>
              </a:rPr>
            </a:br>
            <a:r>
              <a:rPr lang="en-US" sz="2300" b="0" dirty="0" smtClean="0">
                <a:solidFill>
                  <a:srgbClr val="002060"/>
                </a:solidFill>
              </a:rPr>
              <a:t>(</a:t>
            </a:r>
            <a:r>
              <a:rPr lang="en-US" sz="2300" b="0" dirty="0">
                <a:solidFill>
                  <a:srgbClr val="002060"/>
                </a:solidFill>
              </a:rPr>
              <a:t>self-employment) tax form; or </a:t>
            </a:r>
          </a:p>
          <a:p>
            <a:pPr>
              <a:buClr>
                <a:srgbClr val="002060"/>
              </a:buClr>
              <a:buFont typeface="Arial" pitchFamily="34" charset="0"/>
              <a:buChar char="•"/>
              <a:defRPr/>
            </a:pPr>
            <a:r>
              <a:rPr lang="en-US" sz="2300" b="0" dirty="0">
                <a:solidFill>
                  <a:srgbClr val="002060"/>
                </a:solidFill>
              </a:rPr>
              <a:t>Your direct deposit amount, if you receive </a:t>
            </a:r>
            <a:r>
              <a:rPr lang="en-US" sz="2300" b="0" dirty="0" smtClean="0">
                <a:solidFill>
                  <a:srgbClr val="002060"/>
                </a:solidFill>
              </a:rPr>
              <a:t/>
            </a:r>
            <a:br>
              <a:rPr lang="en-US" sz="2300" b="0" dirty="0" smtClean="0">
                <a:solidFill>
                  <a:srgbClr val="002060"/>
                </a:solidFill>
              </a:rPr>
            </a:br>
            <a:r>
              <a:rPr lang="en-US" sz="2300" b="0" dirty="0" smtClean="0">
                <a:solidFill>
                  <a:srgbClr val="002060"/>
                </a:solidFill>
              </a:rPr>
              <a:t>Social Security benefits. </a:t>
            </a:r>
            <a:endParaRPr lang="en-US" sz="2300" b="0" dirty="0">
              <a:solidFill>
                <a:srgbClr val="002060"/>
              </a:solidFill>
            </a:endParaRPr>
          </a:p>
        </p:txBody>
      </p:sp>
    </p:spTree>
    <p:extLst>
      <p:ext uri="{BB962C8B-B14F-4D97-AF65-F5344CB8AC3E}">
        <p14:creationId xmlns:p14="http://schemas.microsoft.com/office/powerpoint/2010/main" val="4203568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799" y="273050"/>
            <a:ext cx="8458201" cy="641350"/>
          </a:xfrm>
          <a:prstGeom prst="rect">
            <a:avLst/>
          </a:prstGeom>
          <a:noFill/>
          <a:ln w="9525" algn="ctr">
            <a:noFill/>
            <a:miter lim="800000"/>
            <a:headEnd/>
            <a:tailEnd/>
          </a:ln>
        </p:spPr>
        <p:txBody>
          <a:bodyPr wrap="square">
            <a:spAutoFit/>
          </a:bodyPr>
          <a:lstStyle/>
          <a:p>
            <a:pPr algn="ctr"/>
            <a:r>
              <a:rPr lang="en-US" sz="3600" dirty="0">
                <a:solidFill>
                  <a:srgbClr val="002060"/>
                </a:solidFill>
              </a:rPr>
              <a:t>A Foundation for Planning Your Future</a:t>
            </a:r>
          </a:p>
        </p:txBody>
      </p:sp>
      <p:grpSp>
        <p:nvGrpSpPr>
          <p:cNvPr id="10" name="Group 9"/>
          <p:cNvGrpSpPr/>
          <p:nvPr/>
        </p:nvGrpSpPr>
        <p:grpSpPr>
          <a:xfrm>
            <a:off x="1600200" y="1903838"/>
            <a:ext cx="6656801" cy="3592087"/>
            <a:chOff x="1752600" y="1903838"/>
            <a:chExt cx="6656801" cy="3592087"/>
          </a:xfrm>
        </p:grpSpPr>
        <p:pic>
          <p:nvPicPr>
            <p:cNvPr id="1026" name="Picture 2"/>
            <p:cNvPicPr>
              <a:picLocks noChangeAspect="1" noChangeArrowheads="1"/>
            </p:cNvPicPr>
            <p:nvPr/>
          </p:nvPicPr>
          <p:blipFill>
            <a:blip r:embed="rId3"/>
            <a:srcRect/>
            <a:stretch>
              <a:fillRect/>
            </a:stretch>
          </p:blipFill>
          <p:spPr bwMode="auto">
            <a:xfrm>
              <a:off x="1752600" y="1903838"/>
              <a:ext cx="6656801" cy="3592087"/>
            </a:xfrm>
            <a:prstGeom prst="rect">
              <a:avLst/>
            </a:prstGeom>
            <a:noFill/>
            <a:ln w="9525">
              <a:noFill/>
              <a:miter lim="800000"/>
              <a:headEnd/>
              <a:tailEnd/>
            </a:ln>
            <a:effectLst/>
          </p:spPr>
        </p:pic>
        <p:sp>
          <p:nvSpPr>
            <p:cNvPr id="6" name="TextBox 5"/>
            <p:cNvSpPr txBox="1"/>
            <p:nvPr/>
          </p:nvSpPr>
          <p:spPr>
            <a:xfrm>
              <a:off x="2895600" y="2133600"/>
              <a:ext cx="4419600" cy="52322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2800" dirty="0" smtClean="0">
                  <a:latin typeface="Articulate Light" pitchFamily="2" charset="0"/>
                </a:rPr>
                <a:t>OTHER INCOME</a:t>
              </a:r>
              <a:endParaRPr lang="en-US" sz="2800" dirty="0">
                <a:latin typeface="Articulate Light" pitchFamily="2" charset="0"/>
              </a:endParaRPr>
            </a:p>
          </p:txBody>
        </p:sp>
        <p:sp>
          <p:nvSpPr>
            <p:cNvPr id="7" name="TextBox 6"/>
            <p:cNvSpPr txBox="1"/>
            <p:nvPr/>
          </p:nvSpPr>
          <p:spPr>
            <a:xfrm>
              <a:off x="2514600" y="2971800"/>
              <a:ext cx="5105400" cy="52322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2800" dirty="0" smtClean="0">
                  <a:latin typeface="Articulate Light" pitchFamily="2" charset="0"/>
                </a:rPr>
                <a:t>SAVINGS &amp; INVESTMENTS</a:t>
              </a:r>
              <a:endParaRPr lang="en-US" sz="2800" dirty="0">
                <a:latin typeface="Articulate Light" pitchFamily="2" charset="0"/>
              </a:endParaRPr>
            </a:p>
          </p:txBody>
        </p:sp>
        <p:sp>
          <p:nvSpPr>
            <p:cNvPr id="8" name="TextBox 7"/>
            <p:cNvSpPr txBox="1"/>
            <p:nvPr/>
          </p:nvSpPr>
          <p:spPr>
            <a:xfrm>
              <a:off x="2242458" y="3810000"/>
              <a:ext cx="5715000" cy="52322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2800" dirty="0" smtClean="0">
                  <a:latin typeface="Articulate Light" pitchFamily="2" charset="0"/>
                </a:rPr>
                <a:t>PENSION</a:t>
              </a:r>
              <a:endParaRPr lang="en-US" sz="2800" dirty="0">
                <a:latin typeface="Articulate Light" pitchFamily="2" charset="0"/>
              </a:endParaRPr>
            </a:p>
          </p:txBody>
        </p:sp>
        <p:sp>
          <p:nvSpPr>
            <p:cNvPr id="9" name="TextBox 8"/>
            <p:cNvSpPr txBox="1"/>
            <p:nvPr/>
          </p:nvSpPr>
          <p:spPr>
            <a:xfrm>
              <a:off x="1752601" y="4724400"/>
              <a:ext cx="6656800" cy="52322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2800" dirty="0" smtClean="0">
                  <a:latin typeface="Articulate Light" pitchFamily="2" charset="0"/>
                </a:rPr>
                <a:t>SOCIAL SECURITY</a:t>
              </a:r>
              <a:endParaRPr lang="en-US" sz="2800" dirty="0">
                <a:latin typeface="Articulate Light" pitchFamily="2" charset="0"/>
              </a:endParaRPr>
            </a:p>
          </p:txBody>
        </p:sp>
      </p:gr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Questions ???</a:t>
            </a:r>
            <a:endParaRPr lang="en-US" dirty="0"/>
          </a:p>
        </p:txBody>
      </p:sp>
      <p:sp>
        <p:nvSpPr>
          <p:cNvPr id="3" name="Content Placeholder 2"/>
          <p:cNvSpPr>
            <a:spLocks noGrp="1"/>
          </p:cNvSpPr>
          <p:nvPr>
            <p:ph idx="1"/>
          </p:nvPr>
        </p:nvSpPr>
        <p:spPr>
          <a:xfrm>
            <a:off x="838200" y="1600200"/>
            <a:ext cx="8077200" cy="4525963"/>
          </a:xfrm>
        </p:spPr>
        <p:txBody>
          <a:bodyPr/>
          <a:lstStyle/>
          <a:p>
            <a:pPr marL="0" indent="0">
              <a:buNone/>
            </a:pPr>
            <a:r>
              <a:rPr lang="en-US" dirty="0"/>
              <a:t>	</a:t>
            </a:r>
            <a:r>
              <a:rPr lang="en-US" dirty="0" smtClean="0"/>
              <a:t>You may visit our website </a:t>
            </a:r>
          </a:p>
          <a:p>
            <a:pPr marL="1771650" lvl="4" indent="0">
              <a:buNone/>
            </a:pPr>
            <a:r>
              <a:rPr lang="en-US" sz="3200" u="sng" dirty="0">
                <a:solidFill>
                  <a:srgbClr val="3366FF"/>
                </a:solidFill>
                <a:ea typeface="+mn-ea"/>
              </a:rPr>
              <a:t>www.socialsecurity.gov </a:t>
            </a:r>
          </a:p>
          <a:p>
            <a:pPr marL="914400" lvl="2" indent="0">
              <a:buNone/>
            </a:pPr>
            <a:endParaRPr lang="en-US" dirty="0"/>
          </a:p>
          <a:p>
            <a:pPr marL="457200" lvl="1" indent="0">
              <a:buNone/>
            </a:pPr>
            <a:r>
              <a:rPr lang="en-US" sz="3200" dirty="0" smtClean="0">
                <a:ea typeface="+mn-ea"/>
              </a:rPr>
              <a:t>	You </a:t>
            </a:r>
            <a:r>
              <a:rPr lang="en-US" sz="3200" dirty="0">
                <a:ea typeface="+mn-ea"/>
              </a:rPr>
              <a:t>may contact our toll-free </a:t>
            </a:r>
            <a:r>
              <a:rPr lang="en-US" sz="3200" dirty="0" smtClean="0">
                <a:ea typeface="+mn-ea"/>
              </a:rPr>
              <a:t>number</a:t>
            </a:r>
          </a:p>
          <a:p>
            <a:pPr marL="457200" lvl="1" indent="0">
              <a:buNone/>
            </a:pPr>
            <a:r>
              <a:rPr lang="en-US" sz="3200" dirty="0">
                <a:ea typeface="+mn-ea"/>
              </a:rPr>
              <a:t>	</a:t>
            </a:r>
            <a:r>
              <a:rPr lang="en-US" sz="3200" dirty="0" smtClean="0">
                <a:ea typeface="+mn-ea"/>
              </a:rPr>
              <a:t>	</a:t>
            </a:r>
            <a:r>
              <a:rPr lang="en-US" sz="3200" dirty="0" smtClean="0">
                <a:solidFill>
                  <a:srgbClr val="FF0000"/>
                </a:solidFill>
                <a:ea typeface="+mn-ea"/>
              </a:rPr>
              <a:t>1-800-772-1213</a:t>
            </a:r>
          </a:p>
          <a:p>
            <a:pPr marL="457200" lvl="1" indent="0">
              <a:buNone/>
            </a:pPr>
            <a:endParaRPr lang="en-US" sz="3200" dirty="0" smtClean="0">
              <a:ea typeface="+mn-ea"/>
            </a:endParaRPr>
          </a:p>
          <a:p>
            <a:pPr marL="457200" lvl="1" indent="0">
              <a:buNone/>
            </a:pPr>
            <a:r>
              <a:rPr lang="en-US" sz="3200" dirty="0" smtClean="0">
                <a:ea typeface="+mn-ea"/>
              </a:rPr>
              <a:t>	Or visit our local field offices</a:t>
            </a:r>
            <a:endParaRPr lang="en-US" sz="3200" dirty="0">
              <a:ea typeface="+mn-ea"/>
            </a:endParaRPr>
          </a:p>
        </p:txBody>
      </p:sp>
    </p:spTree>
    <p:extLst>
      <p:ext uri="{BB962C8B-B14F-4D97-AF65-F5344CB8AC3E}">
        <p14:creationId xmlns:p14="http://schemas.microsoft.com/office/powerpoint/2010/main" val="19085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3"/>
          <p:cNvGraphicFramePr>
            <a:graphicFrameLocks noChangeAspect="1"/>
          </p:cNvGraphicFramePr>
          <p:nvPr>
            <p:extLst>
              <p:ext uri="{D42A27DB-BD31-4B8C-83A1-F6EECF244321}">
                <p14:modId xmlns:p14="http://schemas.microsoft.com/office/powerpoint/2010/main" val="2216859714"/>
              </p:ext>
            </p:extLst>
          </p:nvPr>
        </p:nvGraphicFramePr>
        <p:xfrm>
          <a:off x="1219200" y="1386342"/>
          <a:ext cx="7653338" cy="5440363"/>
        </p:xfrm>
        <a:graphic>
          <a:graphicData uri="http://schemas.openxmlformats.org/drawingml/2006/chart">
            <c:chart xmlns:c="http://schemas.openxmlformats.org/drawingml/2006/chart" xmlns:r="http://schemas.openxmlformats.org/officeDocument/2006/relationships" r:id="rId3"/>
          </a:graphicData>
        </a:graphic>
      </p:graphicFrame>
      <p:sp>
        <p:nvSpPr>
          <p:cNvPr id="1027" name="Rectangle 44"/>
          <p:cNvSpPr>
            <a:spLocks noChangeArrowheads="1"/>
          </p:cNvSpPr>
          <p:nvPr/>
        </p:nvSpPr>
        <p:spPr bwMode="auto">
          <a:xfrm>
            <a:off x="762000" y="273050"/>
            <a:ext cx="8305800" cy="641350"/>
          </a:xfrm>
          <a:prstGeom prst="rect">
            <a:avLst/>
          </a:prstGeom>
          <a:noFill/>
          <a:ln w="9525" algn="ctr">
            <a:noFill/>
            <a:miter lim="800000"/>
            <a:headEnd/>
            <a:tailEnd/>
          </a:ln>
        </p:spPr>
        <p:txBody>
          <a:bodyPr>
            <a:spAutoFit/>
          </a:bodyPr>
          <a:lstStyle/>
          <a:p>
            <a:pPr algn="ctr"/>
            <a:r>
              <a:rPr lang="en-US" sz="3600" dirty="0">
                <a:solidFill>
                  <a:srgbClr val="002060"/>
                </a:solidFill>
              </a:rPr>
              <a:t>Who Gets Benefits from Social Security?</a:t>
            </a:r>
          </a:p>
        </p:txBody>
      </p:sp>
      <p:sp>
        <p:nvSpPr>
          <p:cNvPr id="11322" name="Line 58"/>
          <p:cNvSpPr>
            <a:spLocks noChangeShapeType="1"/>
          </p:cNvSpPr>
          <p:nvPr/>
        </p:nvSpPr>
        <p:spPr bwMode="auto">
          <a:xfrm>
            <a:off x="2438400" y="4495800"/>
            <a:ext cx="1371600" cy="381000"/>
          </a:xfrm>
          <a:prstGeom prst="line">
            <a:avLst/>
          </a:prstGeom>
          <a:noFill/>
          <a:ln w="9525">
            <a:noFill/>
            <a:round/>
            <a:headEnd/>
            <a:tailEnd type="triangle" w="med" len="med"/>
          </a:ln>
          <a:effectLst>
            <a:outerShdw dist="28398" dir="12393903" algn="ctr" rotWithShape="0">
              <a:schemeClr val="tx1">
                <a:alpha val="50000"/>
              </a:schemeClr>
            </a:outerShdw>
          </a:effectLst>
        </p:spPr>
        <p:txBody>
          <a:bodyPr>
            <a:spAutoFit/>
          </a:bodyPr>
          <a:lstStyle/>
          <a:p>
            <a:pPr>
              <a:defRPr/>
            </a:pPr>
            <a:endParaRPr lang="en-US" dirty="0"/>
          </a:p>
        </p:txBody>
      </p:sp>
      <p:sp>
        <p:nvSpPr>
          <p:cNvPr id="1030" name="Text Box 36"/>
          <p:cNvSpPr txBox="1">
            <a:spLocks noChangeArrowheads="1"/>
          </p:cNvSpPr>
          <p:nvPr/>
        </p:nvSpPr>
        <p:spPr bwMode="auto">
          <a:xfrm>
            <a:off x="2438400" y="1600200"/>
            <a:ext cx="4572000" cy="701675"/>
          </a:xfrm>
          <a:prstGeom prst="rect">
            <a:avLst/>
          </a:prstGeom>
          <a:noFill/>
          <a:ln w="28575">
            <a:noFill/>
            <a:miter lim="800000"/>
            <a:headEnd/>
            <a:tailEnd/>
          </a:ln>
        </p:spPr>
        <p:txBody>
          <a:bodyPr>
            <a:spAutoFit/>
          </a:bodyPr>
          <a:lstStyle/>
          <a:p>
            <a:pPr algn="ctr"/>
            <a:r>
              <a:rPr lang="en-US" sz="4000" dirty="0" smtClean="0">
                <a:solidFill>
                  <a:srgbClr val="002060"/>
                </a:solidFill>
              </a:rPr>
              <a:t>58 </a:t>
            </a:r>
            <a:r>
              <a:rPr lang="en-US" sz="4000" dirty="0">
                <a:solidFill>
                  <a:srgbClr val="002060"/>
                </a:solidFill>
              </a:rPr>
              <a:t>million people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8"/>
          <p:cNvSpPr>
            <a:spLocks noChangeArrowheads="1"/>
          </p:cNvSpPr>
          <p:nvPr/>
        </p:nvSpPr>
        <p:spPr bwMode="auto">
          <a:xfrm>
            <a:off x="381000" y="334963"/>
            <a:ext cx="9144000" cy="579437"/>
          </a:xfrm>
          <a:prstGeom prst="rect">
            <a:avLst/>
          </a:prstGeom>
          <a:noFill/>
          <a:ln w="9525" algn="ctr">
            <a:noFill/>
            <a:miter lim="800000"/>
            <a:headEnd/>
            <a:tailEnd/>
          </a:ln>
        </p:spPr>
        <p:txBody>
          <a:bodyPr>
            <a:spAutoFit/>
          </a:bodyPr>
          <a:lstStyle/>
          <a:p>
            <a:pPr algn="ctr"/>
            <a:r>
              <a:rPr lang="en-US" sz="3200" dirty="0">
                <a:solidFill>
                  <a:srgbClr val="002060"/>
                </a:solidFill>
              </a:rPr>
              <a:t>Social Security Cost-of-Living Adjustments</a:t>
            </a:r>
          </a:p>
        </p:txBody>
      </p:sp>
      <p:grpSp>
        <p:nvGrpSpPr>
          <p:cNvPr id="9" name="Group 8"/>
          <p:cNvGrpSpPr/>
          <p:nvPr/>
        </p:nvGrpSpPr>
        <p:grpSpPr>
          <a:xfrm>
            <a:off x="1600198" y="1301542"/>
            <a:ext cx="6553202" cy="5327857"/>
            <a:chOff x="1635642" y="1117600"/>
            <a:chExt cx="7315202" cy="5947375"/>
          </a:xfrm>
        </p:grpSpPr>
        <p:sp>
          <p:nvSpPr>
            <p:cNvPr id="15362" name="Rectangle 36"/>
            <p:cNvSpPr>
              <a:spLocks noChangeArrowheads="1"/>
            </p:cNvSpPr>
            <p:nvPr/>
          </p:nvSpPr>
          <p:spPr bwMode="auto">
            <a:xfrm>
              <a:off x="6946900" y="1117600"/>
              <a:ext cx="1600200" cy="5481638"/>
            </a:xfrm>
            <a:prstGeom prst="rect">
              <a:avLst/>
            </a:prstGeom>
            <a:solidFill>
              <a:srgbClr val="F8F8F8"/>
            </a:solidFill>
            <a:ln w="9525" algn="ctr">
              <a:noFill/>
              <a:miter lim="800000"/>
              <a:headEnd/>
              <a:tailEnd/>
            </a:ln>
          </p:spPr>
          <p:txBody>
            <a:bodyPr anchor="ctr">
              <a:spAutoFit/>
            </a:bodyPr>
            <a:lstStyle/>
            <a:p>
              <a:endParaRPr lang="en-US" dirty="0"/>
            </a:p>
          </p:txBody>
        </p:sp>
        <p:sp>
          <p:nvSpPr>
            <p:cNvPr id="15363" name="Rectangle 37"/>
            <p:cNvSpPr>
              <a:spLocks noChangeArrowheads="1"/>
            </p:cNvSpPr>
            <p:nvPr/>
          </p:nvSpPr>
          <p:spPr bwMode="auto">
            <a:xfrm>
              <a:off x="3276600" y="1270000"/>
              <a:ext cx="1600200" cy="5481638"/>
            </a:xfrm>
            <a:prstGeom prst="rect">
              <a:avLst/>
            </a:prstGeom>
            <a:solidFill>
              <a:srgbClr val="F8F8F8"/>
            </a:solidFill>
            <a:ln w="9525" algn="ctr">
              <a:noFill/>
              <a:miter lim="800000"/>
              <a:headEnd/>
              <a:tailEnd/>
            </a:ln>
          </p:spPr>
          <p:txBody>
            <a:bodyPr anchor="ctr">
              <a:spAutoFit/>
            </a:bodyPr>
            <a:lstStyle/>
            <a:p>
              <a:endParaRPr lang="en-US" dirty="0"/>
            </a:p>
          </p:txBody>
        </p:sp>
        <p:sp>
          <p:nvSpPr>
            <p:cNvPr id="15364" name="Rectangle 29"/>
            <p:cNvSpPr>
              <a:spLocks noChangeArrowheads="1"/>
            </p:cNvSpPr>
            <p:nvPr/>
          </p:nvSpPr>
          <p:spPr bwMode="auto">
            <a:xfrm>
              <a:off x="1711844" y="1129645"/>
              <a:ext cx="7239000" cy="406400"/>
            </a:xfrm>
            <a:prstGeom prst="rect">
              <a:avLst/>
            </a:prstGeom>
            <a:solidFill>
              <a:srgbClr val="DDDDDD"/>
            </a:solidFill>
            <a:ln w="9525" algn="ctr">
              <a:solidFill>
                <a:srgbClr val="DDDDDD"/>
              </a:solidFill>
              <a:miter lim="800000"/>
              <a:headEnd/>
              <a:tailEnd/>
            </a:ln>
          </p:spPr>
          <p:txBody>
            <a:bodyPr anchor="ctr">
              <a:spAutoFit/>
            </a:bodyPr>
            <a:lstStyle/>
            <a:p>
              <a:pPr algn="ctr"/>
              <a:endParaRPr lang="en-US" sz="2000" dirty="0"/>
            </a:p>
          </p:txBody>
        </p:sp>
        <p:sp>
          <p:nvSpPr>
            <p:cNvPr id="15367" name="Text Box 22"/>
            <p:cNvSpPr txBox="1">
              <a:spLocks noChangeArrowheads="1"/>
            </p:cNvSpPr>
            <p:nvPr/>
          </p:nvSpPr>
          <p:spPr bwMode="auto">
            <a:xfrm>
              <a:off x="1635642" y="1155665"/>
              <a:ext cx="3505200" cy="5909310"/>
            </a:xfrm>
            <a:prstGeom prst="rect">
              <a:avLst/>
            </a:prstGeom>
            <a:noFill/>
            <a:ln w="9525" algn="ctr">
              <a:noFill/>
              <a:miter lim="800000"/>
              <a:headEnd/>
              <a:tailEnd/>
            </a:ln>
          </p:spPr>
          <p:txBody>
            <a:bodyPr wrap="square">
              <a:spAutoFit/>
            </a:bodyPr>
            <a:lstStyle/>
            <a:p>
              <a:pPr>
                <a:tabLst>
                  <a:tab pos="682625" algn="ctr"/>
                  <a:tab pos="2627313" algn="ctr"/>
                </a:tabLst>
              </a:pPr>
              <a:r>
                <a:rPr lang="en-US" sz="1600" dirty="0">
                  <a:solidFill>
                    <a:schemeClr val="bg1"/>
                  </a:solidFill>
                </a:rPr>
                <a:t>	</a:t>
              </a:r>
              <a:r>
                <a:rPr lang="en-US" sz="1800" dirty="0">
                  <a:solidFill>
                    <a:srgbClr val="002060"/>
                  </a:solidFill>
                </a:rPr>
                <a:t>Effective Date	</a:t>
              </a:r>
              <a:r>
                <a:rPr lang="en-US" sz="1800" dirty="0" smtClean="0">
                  <a:solidFill>
                    <a:srgbClr val="002060"/>
                  </a:solidFill>
                </a:rPr>
                <a:t>Amount</a:t>
              </a:r>
              <a:r>
                <a:rPr lang="en-US" sz="1600" dirty="0" smtClean="0">
                  <a:solidFill>
                    <a:srgbClr val="002060"/>
                  </a:solidFill>
                </a:rPr>
                <a:t>	June 1975	 8%</a:t>
              </a:r>
            </a:p>
            <a:p>
              <a:pPr>
                <a:tabLst>
                  <a:tab pos="682625" algn="ctr"/>
                  <a:tab pos="2627313" algn="ctr"/>
                </a:tabLst>
              </a:pPr>
              <a:r>
                <a:rPr lang="en-US" sz="1600" dirty="0">
                  <a:solidFill>
                    <a:srgbClr val="002060"/>
                  </a:solidFill>
                </a:rPr>
                <a:t>	June 1976	   6.4%</a:t>
              </a:r>
            </a:p>
            <a:p>
              <a:pPr>
                <a:tabLst>
                  <a:tab pos="682625" algn="ctr"/>
                  <a:tab pos="2627313" algn="ctr"/>
                </a:tabLst>
              </a:pPr>
              <a:r>
                <a:rPr lang="en-US" sz="1600" dirty="0">
                  <a:solidFill>
                    <a:srgbClr val="002060"/>
                  </a:solidFill>
                </a:rPr>
                <a:t>	June 1977	   5.9%</a:t>
              </a:r>
            </a:p>
            <a:p>
              <a:pPr>
                <a:tabLst>
                  <a:tab pos="682625" algn="ctr"/>
                  <a:tab pos="2627313" algn="ctr"/>
                </a:tabLst>
              </a:pPr>
              <a:r>
                <a:rPr lang="en-US" sz="1600" dirty="0">
                  <a:solidFill>
                    <a:srgbClr val="002060"/>
                  </a:solidFill>
                </a:rPr>
                <a:t>	June 1978	   6.5%</a:t>
              </a:r>
            </a:p>
            <a:p>
              <a:pPr>
                <a:tabLst>
                  <a:tab pos="682625" algn="ctr"/>
                  <a:tab pos="2627313" algn="ctr"/>
                </a:tabLst>
              </a:pPr>
              <a:r>
                <a:rPr lang="en-US" sz="1600" dirty="0">
                  <a:solidFill>
                    <a:srgbClr val="002060"/>
                  </a:solidFill>
                </a:rPr>
                <a:t>	June 1979	   9.9%</a:t>
              </a:r>
            </a:p>
            <a:p>
              <a:pPr>
                <a:tabLst>
                  <a:tab pos="682625" algn="ctr"/>
                  <a:tab pos="2627313" algn="ctr"/>
                </a:tabLst>
              </a:pPr>
              <a:r>
                <a:rPr lang="en-US" sz="1600" dirty="0">
                  <a:solidFill>
                    <a:srgbClr val="002060"/>
                  </a:solidFill>
                </a:rPr>
                <a:t>	June 1980	     14.3%	June 1981	     11.2%</a:t>
              </a:r>
            </a:p>
            <a:p>
              <a:pPr>
                <a:tabLst>
                  <a:tab pos="682625" algn="ctr"/>
                  <a:tab pos="2627313" algn="ctr"/>
                </a:tabLst>
              </a:pPr>
              <a:r>
                <a:rPr lang="en-US" sz="1600" dirty="0">
                  <a:solidFill>
                    <a:srgbClr val="002060"/>
                  </a:solidFill>
                </a:rPr>
                <a:t>	June 1982	    7.4%</a:t>
              </a:r>
            </a:p>
            <a:p>
              <a:pPr>
                <a:tabLst>
                  <a:tab pos="682625" algn="ctr"/>
                  <a:tab pos="2627313" algn="ctr"/>
                </a:tabLst>
              </a:pPr>
              <a:r>
                <a:rPr lang="en-US" sz="1600" dirty="0">
                  <a:solidFill>
                    <a:srgbClr val="002060"/>
                  </a:solidFill>
                </a:rPr>
                <a:t>	Dec 1983	    3.5%</a:t>
              </a:r>
            </a:p>
            <a:p>
              <a:pPr>
                <a:tabLst>
                  <a:tab pos="682625" algn="ctr"/>
                  <a:tab pos="2627313" algn="ctr"/>
                </a:tabLst>
              </a:pPr>
              <a:r>
                <a:rPr lang="en-US" sz="1600" dirty="0">
                  <a:solidFill>
                    <a:srgbClr val="002060"/>
                  </a:solidFill>
                </a:rPr>
                <a:t>	Dec 1984	    3.5%</a:t>
              </a:r>
            </a:p>
            <a:p>
              <a:pPr>
                <a:tabLst>
                  <a:tab pos="682625" algn="ctr"/>
                  <a:tab pos="2627313" algn="ctr"/>
                </a:tabLst>
              </a:pPr>
              <a:r>
                <a:rPr lang="en-US" sz="1600" dirty="0" smtClean="0">
                  <a:solidFill>
                    <a:srgbClr val="002060"/>
                  </a:solidFill>
                </a:rPr>
                <a:t>	Dec 1985	    3.1%</a:t>
              </a:r>
            </a:p>
            <a:p>
              <a:pPr>
                <a:tabLst>
                  <a:tab pos="682625" algn="ctr"/>
                  <a:tab pos="2627313" algn="ctr"/>
                </a:tabLst>
              </a:pPr>
              <a:r>
                <a:rPr lang="en-US" sz="1600" dirty="0">
                  <a:solidFill>
                    <a:srgbClr val="002060"/>
                  </a:solidFill>
                </a:rPr>
                <a:t>	Dec 1986	    1.3%</a:t>
              </a:r>
            </a:p>
            <a:p>
              <a:pPr>
                <a:tabLst>
                  <a:tab pos="682625" algn="ctr"/>
                  <a:tab pos="2627313" algn="ctr"/>
                </a:tabLst>
              </a:pPr>
              <a:r>
                <a:rPr lang="en-US" sz="1600" dirty="0">
                  <a:solidFill>
                    <a:srgbClr val="002060"/>
                  </a:solidFill>
                </a:rPr>
                <a:t>	Dec 1987	    4.2%</a:t>
              </a:r>
            </a:p>
            <a:p>
              <a:pPr>
                <a:tabLst>
                  <a:tab pos="682625" algn="ctr"/>
                  <a:tab pos="2627313" algn="ctr"/>
                </a:tabLst>
              </a:pPr>
              <a:r>
                <a:rPr lang="en-US" sz="1600" dirty="0">
                  <a:solidFill>
                    <a:srgbClr val="002060"/>
                  </a:solidFill>
                </a:rPr>
                <a:t>	Dec 1988	4%</a:t>
              </a:r>
            </a:p>
            <a:p>
              <a:pPr>
                <a:tabLst>
                  <a:tab pos="682625" algn="ctr"/>
                  <a:tab pos="2627313" algn="ctr"/>
                </a:tabLst>
              </a:pPr>
              <a:r>
                <a:rPr lang="en-US" sz="1600" dirty="0">
                  <a:solidFill>
                    <a:srgbClr val="002060"/>
                  </a:solidFill>
                </a:rPr>
                <a:t>	Dec 1989	   4.7%</a:t>
              </a:r>
            </a:p>
            <a:p>
              <a:pPr>
                <a:tabLst>
                  <a:tab pos="682625" algn="ctr"/>
                  <a:tab pos="2627313" algn="ctr"/>
                </a:tabLst>
              </a:pPr>
              <a:r>
                <a:rPr lang="en-US" sz="1600" dirty="0">
                  <a:solidFill>
                    <a:srgbClr val="002060"/>
                  </a:solidFill>
                </a:rPr>
                <a:t>	Dec 1990	   5.4%</a:t>
              </a:r>
            </a:p>
            <a:p>
              <a:pPr>
                <a:tabLst>
                  <a:tab pos="682625" algn="ctr"/>
                  <a:tab pos="2627313" algn="ctr"/>
                </a:tabLst>
              </a:pPr>
              <a:r>
                <a:rPr lang="en-US" sz="1600" dirty="0">
                  <a:solidFill>
                    <a:srgbClr val="002060"/>
                  </a:solidFill>
                </a:rPr>
                <a:t>	Dec 1991	   3.7%</a:t>
              </a:r>
            </a:p>
            <a:p>
              <a:pPr>
                <a:tabLst>
                  <a:tab pos="682625" algn="ctr"/>
                  <a:tab pos="2627313" algn="ctr"/>
                </a:tabLst>
              </a:pPr>
              <a:r>
                <a:rPr lang="en-US" sz="1600" dirty="0">
                  <a:solidFill>
                    <a:srgbClr val="002060"/>
                  </a:solidFill>
                </a:rPr>
                <a:t>    </a:t>
              </a:r>
              <a:r>
                <a:rPr lang="en-US" sz="1600" dirty="0" smtClean="0">
                  <a:solidFill>
                    <a:srgbClr val="002060"/>
                  </a:solidFill>
                </a:rPr>
                <a:t>  Dec </a:t>
              </a:r>
              <a:r>
                <a:rPr lang="en-US" sz="1600" dirty="0">
                  <a:solidFill>
                    <a:srgbClr val="002060"/>
                  </a:solidFill>
                </a:rPr>
                <a:t>1992	3</a:t>
              </a:r>
              <a:r>
                <a:rPr lang="en-US" sz="1600" dirty="0" smtClean="0">
                  <a:solidFill>
                    <a:srgbClr val="002060"/>
                  </a:solidFill>
                </a:rPr>
                <a:t>%</a:t>
              </a:r>
            </a:p>
            <a:p>
              <a:pPr>
                <a:tabLst>
                  <a:tab pos="682625" algn="ctr"/>
                  <a:tab pos="2627313" algn="ctr"/>
                </a:tabLst>
              </a:pPr>
              <a:r>
                <a:rPr lang="en-US" sz="1600" dirty="0">
                  <a:solidFill>
                    <a:srgbClr val="002060"/>
                  </a:solidFill>
                </a:rPr>
                <a:t> </a:t>
              </a:r>
              <a:r>
                <a:rPr lang="en-US" sz="1600" dirty="0" smtClean="0">
                  <a:solidFill>
                    <a:srgbClr val="002060"/>
                  </a:solidFill>
                </a:rPr>
                <a:t>     Dec 1993	   2.6%</a:t>
              </a:r>
            </a:p>
            <a:p>
              <a:pPr>
                <a:tabLst>
                  <a:tab pos="682625" algn="ctr"/>
                  <a:tab pos="2627313" algn="ctr"/>
                </a:tabLst>
              </a:pPr>
              <a:endParaRPr lang="en-US" sz="1600" dirty="0">
                <a:solidFill>
                  <a:srgbClr val="002060"/>
                </a:solidFill>
              </a:endParaRPr>
            </a:p>
          </p:txBody>
        </p:sp>
        <p:sp>
          <p:nvSpPr>
            <p:cNvPr id="15368" name="Text Box 24"/>
            <p:cNvSpPr txBox="1">
              <a:spLocks noChangeArrowheads="1"/>
            </p:cNvSpPr>
            <p:nvPr/>
          </p:nvSpPr>
          <p:spPr bwMode="auto">
            <a:xfrm>
              <a:off x="5445642" y="1151503"/>
              <a:ext cx="3505200" cy="5909310"/>
            </a:xfrm>
            <a:prstGeom prst="rect">
              <a:avLst/>
            </a:prstGeom>
            <a:noFill/>
            <a:ln w="9525" algn="ctr">
              <a:noFill/>
              <a:miter lim="800000"/>
              <a:headEnd/>
              <a:tailEnd/>
            </a:ln>
          </p:spPr>
          <p:txBody>
            <a:bodyPr wrap="square">
              <a:spAutoFit/>
            </a:bodyPr>
            <a:lstStyle/>
            <a:p>
              <a:pPr>
                <a:tabLst>
                  <a:tab pos="682625" algn="ctr"/>
                  <a:tab pos="2568575" algn="ctr"/>
                </a:tabLst>
              </a:pPr>
              <a:r>
                <a:rPr lang="en-US" sz="1800" dirty="0">
                  <a:solidFill>
                    <a:schemeClr val="bg1"/>
                  </a:solidFill>
                </a:rPr>
                <a:t>	</a:t>
              </a:r>
              <a:r>
                <a:rPr lang="en-US" sz="1800" dirty="0">
                  <a:solidFill>
                    <a:srgbClr val="002060"/>
                  </a:solidFill>
                </a:rPr>
                <a:t>Effective Date	</a:t>
              </a:r>
              <a:r>
                <a:rPr lang="en-US" sz="1800" dirty="0" smtClean="0">
                  <a:solidFill>
                    <a:srgbClr val="002060"/>
                  </a:solidFill>
                </a:rPr>
                <a:t>Amount</a:t>
              </a:r>
            </a:p>
            <a:p>
              <a:pPr>
                <a:tabLst>
                  <a:tab pos="682625" algn="ctr"/>
                  <a:tab pos="2568575" algn="ctr"/>
                </a:tabLst>
              </a:pPr>
              <a:r>
                <a:rPr lang="en-US" sz="1600" dirty="0">
                  <a:solidFill>
                    <a:srgbClr val="002060"/>
                  </a:solidFill>
                </a:rPr>
                <a:t>	</a:t>
              </a:r>
              <a:r>
                <a:rPr lang="en-US" sz="1600" dirty="0" smtClean="0">
                  <a:solidFill>
                    <a:srgbClr val="002060"/>
                  </a:solidFill>
                </a:rPr>
                <a:t>Dec </a:t>
              </a:r>
              <a:r>
                <a:rPr lang="en-US" sz="1600" dirty="0">
                  <a:solidFill>
                    <a:srgbClr val="002060"/>
                  </a:solidFill>
                </a:rPr>
                <a:t>1994	   2.8%</a:t>
              </a:r>
            </a:p>
            <a:p>
              <a:pPr>
                <a:tabLst>
                  <a:tab pos="682625" algn="ctr"/>
                  <a:tab pos="2568575" algn="ctr"/>
                </a:tabLst>
              </a:pPr>
              <a:r>
                <a:rPr lang="en-US" sz="1600" dirty="0">
                  <a:solidFill>
                    <a:srgbClr val="002060"/>
                  </a:solidFill>
                </a:rPr>
                <a:t>	Dec 1995	   2.6%</a:t>
              </a:r>
            </a:p>
            <a:p>
              <a:pPr>
                <a:tabLst>
                  <a:tab pos="682625" algn="ctr"/>
                  <a:tab pos="2568575" algn="ctr"/>
                </a:tabLst>
              </a:pPr>
              <a:r>
                <a:rPr lang="en-US" sz="1600" dirty="0">
                  <a:solidFill>
                    <a:srgbClr val="002060"/>
                  </a:solidFill>
                </a:rPr>
                <a:t>	Dec 1996	   2.9%</a:t>
              </a:r>
            </a:p>
            <a:p>
              <a:pPr>
                <a:tabLst>
                  <a:tab pos="682625" algn="ctr"/>
                  <a:tab pos="2568575" algn="ctr"/>
                </a:tabLst>
              </a:pPr>
              <a:r>
                <a:rPr lang="en-US" sz="1600" dirty="0">
                  <a:solidFill>
                    <a:srgbClr val="002060"/>
                  </a:solidFill>
                </a:rPr>
                <a:t>	Dec 1997	   2.1%</a:t>
              </a:r>
            </a:p>
            <a:p>
              <a:pPr>
                <a:tabLst>
                  <a:tab pos="682625" algn="ctr"/>
                  <a:tab pos="2568575" algn="ctr"/>
                </a:tabLst>
              </a:pPr>
              <a:r>
                <a:rPr lang="en-US" sz="1600" dirty="0">
                  <a:solidFill>
                    <a:srgbClr val="002060"/>
                  </a:solidFill>
                </a:rPr>
                <a:t>	Dec 1998	   1.3%</a:t>
              </a:r>
            </a:p>
            <a:p>
              <a:pPr>
                <a:tabLst>
                  <a:tab pos="682625" algn="ctr"/>
                  <a:tab pos="2568575" algn="ctr"/>
                </a:tabLst>
              </a:pPr>
              <a:r>
                <a:rPr lang="en-US" sz="1600" dirty="0">
                  <a:solidFill>
                    <a:srgbClr val="002060"/>
                  </a:solidFill>
                </a:rPr>
                <a:t>	Dec 1999	   2.5%</a:t>
              </a:r>
            </a:p>
            <a:p>
              <a:pPr>
                <a:tabLst>
                  <a:tab pos="682625" algn="ctr"/>
                  <a:tab pos="2568575" algn="ctr"/>
                </a:tabLst>
              </a:pPr>
              <a:r>
                <a:rPr lang="en-US" sz="1600" dirty="0">
                  <a:solidFill>
                    <a:srgbClr val="002060"/>
                  </a:solidFill>
                </a:rPr>
                <a:t>	Dec 2000	   3.5%</a:t>
              </a:r>
            </a:p>
            <a:p>
              <a:pPr>
                <a:tabLst>
                  <a:tab pos="682625" algn="ctr"/>
                  <a:tab pos="2568575" algn="ctr"/>
                </a:tabLst>
              </a:pPr>
              <a:r>
                <a:rPr lang="en-US" sz="1600" dirty="0">
                  <a:solidFill>
                    <a:srgbClr val="002060"/>
                  </a:solidFill>
                </a:rPr>
                <a:t>	Dec 2001	   2.6%</a:t>
              </a:r>
            </a:p>
            <a:p>
              <a:pPr>
                <a:tabLst>
                  <a:tab pos="682625" algn="ctr"/>
                  <a:tab pos="2568575" algn="ctr"/>
                </a:tabLst>
              </a:pPr>
              <a:r>
                <a:rPr lang="en-US" sz="1600" dirty="0">
                  <a:solidFill>
                    <a:srgbClr val="002060"/>
                  </a:solidFill>
                </a:rPr>
                <a:t>	Dec 2002	   1.4%</a:t>
              </a:r>
            </a:p>
            <a:p>
              <a:pPr>
                <a:tabLst>
                  <a:tab pos="682625" algn="ctr"/>
                  <a:tab pos="2568575" algn="ctr"/>
                </a:tabLst>
              </a:pPr>
              <a:r>
                <a:rPr lang="en-US" sz="1600" dirty="0">
                  <a:solidFill>
                    <a:srgbClr val="002060"/>
                  </a:solidFill>
                </a:rPr>
                <a:t>	Dec 2003	   2.1%</a:t>
              </a:r>
            </a:p>
            <a:p>
              <a:pPr>
                <a:tabLst>
                  <a:tab pos="682625" algn="ctr"/>
                  <a:tab pos="2568575" algn="ctr"/>
                </a:tabLst>
              </a:pPr>
              <a:r>
                <a:rPr lang="en-US" sz="1600" dirty="0">
                  <a:solidFill>
                    <a:srgbClr val="002060"/>
                  </a:solidFill>
                </a:rPr>
                <a:t>	Dec 2004	   2.7%</a:t>
              </a:r>
            </a:p>
            <a:p>
              <a:pPr>
                <a:tabLst>
                  <a:tab pos="682625" algn="ctr"/>
                  <a:tab pos="2568575" algn="ctr"/>
                </a:tabLst>
              </a:pPr>
              <a:r>
                <a:rPr lang="en-US" sz="1600" dirty="0">
                  <a:solidFill>
                    <a:srgbClr val="002060"/>
                  </a:solidFill>
                </a:rPr>
                <a:t>	Dec 2005	   4.1%</a:t>
              </a:r>
            </a:p>
            <a:p>
              <a:pPr>
                <a:tabLst>
                  <a:tab pos="682625" algn="ctr"/>
                  <a:tab pos="2568575" algn="ctr"/>
                </a:tabLst>
              </a:pPr>
              <a:r>
                <a:rPr lang="en-US" sz="1600" dirty="0">
                  <a:solidFill>
                    <a:srgbClr val="002060"/>
                  </a:solidFill>
                </a:rPr>
                <a:t>	Dec 2006	   3.3%</a:t>
              </a:r>
            </a:p>
            <a:p>
              <a:pPr>
                <a:tabLst>
                  <a:tab pos="682625" algn="ctr"/>
                  <a:tab pos="2568575" algn="ctr"/>
                </a:tabLst>
              </a:pPr>
              <a:r>
                <a:rPr lang="en-US" sz="1600" dirty="0">
                  <a:solidFill>
                    <a:srgbClr val="002060"/>
                  </a:solidFill>
                </a:rPr>
                <a:t>	Dec 2007	   2.3%</a:t>
              </a:r>
            </a:p>
            <a:p>
              <a:pPr>
                <a:tabLst>
                  <a:tab pos="682625" algn="ctr"/>
                  <a:tab pos="2568575" algn="ctr"/>
                </a:tabLst>
              </a:pPr>
              <a:r>
                <a:rPr lang="en-US" sz="1600" dirty="0">
                  <a:solidFill>
                    <a:srgbClr val="002060"/>
                  </a:solidFill>
                </a:rPr>
                <a:t>	Dec 2008	   5.8%</a:t>
              </a:r>
            </a:p>
            <a:p>
              <a:pPr indent="285750">
                <a:tabLst>
                  <a:tab pos="623888" algn="ctr"/>
                  <a:tab pos="2568575" algn="ctr"/>
                </a:tabLst>
              </a:pPr>
              <a:r>
                <a:rPr lang="en-US" sz="1600" dirty="0" smtClean="0">
                  <a:solidFill>
                    <a:srgbClr val="002060"/>
                  </a:solidFill>
                </a:rPr>
                <a:t>Dec 2009</a:t>
              </a:r>
              <a:r>
                <a:rPr lang="en-US" sz="1600" dirty="0">
                  <a:solidFill>
                    <a:srgbClr val="002060"/>
                  </a:solidFill>
                </a:rPr>
                <a:t>	</a:t>
              </a:r>
              <a:r>
                <a:rPr lang="en-US" sz="1600" dirty="0" smtClean="0">
                  <a:solidFill>
                    <a:srgbClr val="002060"/>
                  </a:solidFill>
                </a:rPr>
                <a:t>0%</a:t>
              </a:r>
            </a:p>
            <a:p>
              <a:pPr indent="285750">
                <a:tabLst>
                  <a:tab pos="623888" algn="ctr"/>
                  <a:tab pos="2568575" algn="ctr"/>
                </a:tabLst>
              </a:pPr>
              <a:r>
                <a:rPr lang="en-US" sz="1600" dirty="0" smtClean="0">
                  <a:solidFill>
                    <a:srgbClr val="002060"/>
                  </a:solidFill>
                </a:rPr>
                <a:t>Dec 2010	0%</a:t>
              </a:r>
            </a:p>
            <a:p>
              <a:pPr indent="285750">
                <a:tabLst>
                  <a:tab pos="682625" algn="ctr"/>
                  <a:tab pos="2568575" algn="ctr"/>
                </a:tabLst>
              </a:pPr>
              <a:r>
                <a:rPr lang="en-US" sz="1600" dirty="0" smtClean="0">
                  <a:solidFill>
                    <a:srgbClr val="002060"/>
                  </a:solidFill>
                </a:rPr>
                <a:t>Dec 2011  	  3.6%</a:t>
              </a:r>
            </a:p>
            <a:p>
              <a:pPr indent="285750">
                <a:tabLst>
                  <a:tab pos="682625" algn="ctr"/>
                  <a:tab pos="2568575" algn="ctr"/>
                </a:tabLst>
              </a:pPr>
              <a:r>
                <a:rPr lang="en-US" sz="1600" dirty="0" smtClean="0">
                  <a:solidFill>
                    <a:srgbClr val="002060"/>
                  </a:solidFill>
                </a:rPr>
                <a:t>Dec 2012	  1.7%</a:t>
              </a:r>
            </a:p>
            <a:p>
              <a:pPr indent="285750">
                <a:tabLst>
                  <a:tab pos="682625" algn="ctr"/>
                  <a:tab pos="2568575" algn="ctr"/>
                </a:tabLst>
              </a:pPr>
              <a:r>
                <a:rPr lang="en-US" sz="1600" dirty="0" smtClean="0">
                  <a:solidFill>
                    <a:srgbClr val="002060"/>
                  </a:solidFill>
                </a:rPr>
                <a:t>Dec 2013                          1.5%</a:t>
              </a:r>
              <a:endParaRPr lang="en-US" sz="1600" dirty="0">
                <a:solidFill>
                  <a:srgbClr val="002060"/>
                </a:solidFill>
              </a:endParaRP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12"/>
          <p:cNvSpPr txBox="1">
            <a:spLocks noChangeArrowheads="1"/>
          </p:cNvSpPr>
          <p:nvPr/>
        </p:nvSpPr>
        <p:spPr bwMode="auto">
          <a:xfrm>
            <a:off x="895350" y="1371600"/>
            <a:ext cx="8248650" cy="4862870"/>
          </a:xfrm>
          <a:prstGeom prst="rect">
            <a:avLst/>
          </a:prstGeom>
          <a:noFill/>
          <a:ln w="9525">
            <a:noFill/>
            <a:miter lim="800000"/>
            <a:headEnd/>
            <a:tailEnd/>
          </a:ln>
        </p:spPr>
        <p:txBody>
          <a:bodyPr wrap="square">
            <a:spAutoFit/>
          </a:bodyPr>
          <a:lstStyle/>
          <a:p>
            <a:pPr marL="347663" indent="-347663">
              <a:buClr>
                <a:srgbClr val="FF3300"/>
              </a:buClr>
              <a:buFont typeface="Wingdings" pitchFamily="2" charset="2"/>
              <a:buChar char="Ø"/>
            </a:pPr>
            <a:r>
              <a:rPr lang="en-US" sz="2800" dirty="0">
                <a:solidFill>
                  <a:srgbClr val="002060"/>
                </a:solidFill>
              </a:rPr>
              <a:t>You need to work to earn </a:t>
            </a:r>
          </a:p>
          <a:p>
            <a:pPr marL="465138" indent="-192088">
              <a:buClr>
                <a:srgbClr val="FF3300"/>
              </a:buClr>
            </a:pPr>
            <a:r>
              <a:rPr lang="en-US" sz="2800" dirty="0" smtClean="0">
                <a:solidFill>
                  <a:srgbClr val="002060"/>
                </a:solidFill>
              </a:rPr>
              <a:t> Social </a:t>
            </a:r>
            <a:r>
              <a:rPr lang="en-US" sz="2800" dirty="0">
                <a:solidFill>
                  <a:srgbClr val="002060"/>
                </a:solidFill>
              </a:rPr>
              <a:t>Security “credits”</a:t>
            </a:r>
            <a:br>
              <a:rPr lang="en-US" sz="2800" dirty="0">
                <a:solidFill>
                  <a:srgbClr val="002060"/>
                </a:solidFill>
              </a:rPr>
            </a:br>
            <a:endParaRPr lang="en-US" sz="2800" dirty="0">
              <a:solidFill>
                <a:srgbClr val="002060"/>
              </a:solidFill>
            </a:endParaRPr>
          </a:p>
          <a:p>
            <a:pPr marL="347663" indent="-347663">
              <a:buClr>
                <a:srgbClr val="FF3300"/>
              </a:buClr>
              <a:buFont typeface="Wingdings" pitchFamily="2" charset="2"/>
              <a:buChar char="Ø"/>
            </a:pPr>
            <a:r>
              <a:rPr lang="en-US" sz="2800" dirty="0">
                <a:solidFill>
                  <a:srgbClr val="002060"/>
                </a:solidFill>
              </a:rPr>
              <a:t>Each </a:t>
            </a:r>
            <a:r>
              <a:rPr lang="en-US" sz="2800" baseline="30000" dirty="0">
                <a:solidFill>
                  <a:srgbClr val="002060"/>
                </a:solidFill>
              </a:rPr>
              <a:t>$</a:t>
            </a:r>
            <a:r>
              <a:rPr lang="en-US" sz="2800" dirty="0" smtClean="0">
                <a:solidFill>
                  <a:srgbClr val="002060"/>
                </a:solidFill>
              </a:rPr>
              <a:t>1,220 </a:t>
            </a:r>
            <a:r>
              <a:rPr lang="en-US" sz="2800" dirty="0">
                <a:solidFill>
                  <a:srgbClr val="002060"/>
                </a:solidFill>
              </a:rPr>
              <a:t>in </a:t>
            </a:r>
            <a:r>
              <a:rPr lang="en-US" sz="2800" dirty="0" smtClean="0">
                <a:solidFill>
                  <a:srgbClr val="002060"/>
                </a:solidFill>
              </a:rPr>
              <a:t>earnings</a:t>
            </a:r>
            <a:endParaRPr lang="en-US" sz="2800" dirty="0">
              <a:solidFill>
                <a:srgbClr val="002060"/>
              </a:solidFill>
            </a:endParaRPr>
          </a:p>
          <a:p>
            <a:pPr marL="274320">
              <a:buClr>
                <a:srgbClr val="FF3300"/>
              </a:buClr>
            </a:pPr>
            <a:r>
              <a:rPr lang="en-US" sz="2800" dirty="0" smtClean="0">
                <a:solidFill>
                  <a:srgbClr val="002060"/>
                </a:solidFill>
              </a:rPr>
              <a:t> gives </a:t>
            </a:r>
            <a:r>
              <a:rPr lang="en-US" sz="2800" dirty="0">
                <a:solidFill>
                  <a:srgbClr val="002060"/>
                </a:solidFill>
              </a:rPr>
              <a:t>you one </a:t>
            </a:r>
            <a:r>
              <a:rPr lang="en-US" sz="2800" dirty="0" smtClean="0">
                <a:solidFill>
                  <a:srgbClr val="002060"/>
                </a:solidFill>
              </a:rPr>
              <a:t>credit</a:t>
            </a:r>
          </a:p>
          <a:p>
            <a:pPr marL="274320">
              <a:buClr>
                <a:srgbClr val="FF3300"/>
              </a:buClr>
            </a:pPr>
            <a:endParaRPr lang="en-US" sz="2800" dirty="0" smtClean="0">
              <a:solidFill>
                <a:srgbClr val="002060"/>
              </a:solidFill>
            </a:endParaRPr>
          </a:p>
          <a:p>
            <a:pPr marL="347663" indent="-347663">
              <a:buClr>
                <a:srgbClr val="FF3300"/>
              </a:buClr>
              <a:buFont typeface="Wingdings" pitchFamily="2" charset="2"/>
              <a:buChar char="Ø"/>
            </a:pPr>
            <a:r>
              <a:rPr lang="en-US" sz="2800" dirty="0" smtClean="0">
                <a:solidFill>
                  <a:srgbClr val="002060"/>
                </a:solidFill>
              </a:rPr>
              <a:t>You can earn a maximum </a:t>
            </a:r>
            <a:br>
              <a:rPr lang="en-US" sz="2800" dirty="0" smtClean="0">
                <a:solidFill>
                  <a:srgbClr val="002060"/>
                </a:solidFill>
              </a:rPr>
            </a:br>
            <a:r>
              <a:rPr lang="en-US" sz="2800" dirty="0" smtClean="0">
                <a:solidFill>
                  <a:srgbClr val="002060"/>
                </a:solidFill>
              </a:rPr>
              <a:t>of 4 credits per year</a:t>
            </a:r>
            <a:endParaRPr lang="en-US" sz="2800" dirty="0">
              <a:solidFill>
                <a:srgbClr val="002060"/>
              </a:solidFill>
            </a:endParaRPr>
          </a:p>
          <a:p>
            <a:pPr>
              <a:buClr>
                <a:srgbClr val="FF3300"/>
              </a:buClr>
              <a:buFont typeface="Wingdings" pitchFamily="2" charset="2"/>
              <a:buChar char="Ø"/>
            </a:pPr>
            <a:endParaRPr lang="en-US" sz="1400" dirty="0">
              <a:solidFill>
                <a:srgbClr val="002060"/>
              </a:solidFill>
            </a:endParaRPr>
          </a:p>
          <a:p>
            <a:pPr>
              <a:buClr>
                <a:srgbClr val="FF3300"/>
              </a:buClr>
            </a:pPr>
            <a:r>
              <a:rPr lang="en-US" u="sng" dirty="0">
                <a:solidFill>
                  <a:srgbClr val="002060"/>
                </a:solidFill>
              </a:rPr>
              <a:t>Example</a:t>
            </a:r>
            <a:r>
              <a:rPr lang="en-US" dirty="0">
                <a:solidFill>
                  <a:srgbClr val="002060"/>
                </a:solidFill>
              </a:rPr>
              <a:t>: To earn 4 credits in </a:t>
            </a:r>
            <a:r>
              <a:rPr lang="en-US" dirty="0" smtClean="0">
                <a:solidFill>
                  <a:srgbClr val="002060"/>
                </a:solidFill>
              </a:rPr>
              <a:t>2015, </a:t>
            </a:r>
            <a:r>
              <a:rPr lang="en-US" dirty="0">
                <a:solidFill>
                  <a:srgbClr val="002060"/>
                </a:solidFill>
              </a:rPr>
              <a:t>you must earn </a:t>
            </a:r>
            <a:r>
              <a:rPr lang="en-US" dirty="0" smtClean="0">
                <a:solidFill>
                  <a:srgbClr val="002060"/>
                </a:solidFill>
              </a:rPr>
              <a:t>at </a:t>
            </a:r>
            <a:r>
              <a:rPr lang="en-US" dirty="0">
                <a:solidFill>
                  <a:srgbClr val="002060"/>
                </a:solidFill>
              </a:rPr>
              <a:t>least </a:t>
            </a:r>
            <a:r>
              <a:rPr lang="en-US" baseline="30000" dirty="0">
                <a:solidFill>
                  <a:srgbClr val="002060"/>
                </a:solidFill>
              </a:rPr>
              <a:t>$</a:t>
            </a:r>
            <a:r>
              <a:rPr lang="en-US" dirty="0" smtClean="0">
                <a:solidFill>
                  <a:srgbClr val="002060"/>
                </a:solidFill>
              </a:rPr>
              <a:t>4,880. </a:t>
            </a:r>
            <a:r>
              <a:rPr lang="en-US" dirty="0">
                <a:solidFill>
                  <a:srgbClr val="002060"/>
                </a:solidFill>
              </a:rPr>
              <a:t>Earning 40 credits (10 years of work) throughout </a:t>
            </a:r>
            <a:r>
              <a:rPr lang="en-US" dirty="0" smtClean="0">
                <a:solidFill>
                  <a:srgbClr val="002060"/>
                </a:solidFill>
              </a:rPr>
              <a:t/>
            </a:r>
            <a:br>
              <a:rPr lang="en-US" dirty="0" smtClean="0">
                <a:solidFill>
                  <a:srgbClr val="002060"/>
                </a:solidFill>
              </a:rPr>
            </a:br>
            <a:r>
              <a:rPr lang="en-US" dirty="0" smtClean="0">
                <a:solidFill>
                  <a:srgbClr val="002060"/>
                </a:solidFill>
              </a:rPr>
              <a:t>your </a:t>
            </a:r>
            <a:r>
              <a:rPr lang="en-US" dirty="0">
                <a:solidFill>
                  <a:srgbClr val="002060"/>
                </a:solidFill>
              </a:rPr>
              <a:t>working life will qualify you for a retirement benefit.</a:t>
            </a:r>
          </a:p>
        </p:txBody>
      </p:sp>
      <p:pic>
        <p:nvPicPr>
          <p:cNvPr id="21506" name="Picture 21" descr="8760915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05450" y="1828800"/>
            <a:ext cx="3200400" cy="2574925"/>
          </a:xfrm>
          <a:prstGeom prst="rect">
            <a:avLst/>
          </a:prstGeom>
          <a:noFill/>
          <a:ln w="38100">
            <a:solidFill>
              <a:schemeClr val="bg1">
                <a:lumMod val="85000"/>
              </a:schemeClr>
            </a:solidFill>
            <a:miter lim="800000"/>
            <a:headEnd/>
            <a:tailEnd/>
          </a:ln>
        </p:spPr>
      </p:pic>
      <p:sp>
        <p:nvSpPr>
          <p:cNvPr id="21507" name="Text Box 8"/>
          <p:cNvSpPr txBox="1">
            <a:spLocks noChangeArrowheads="1"/>
          </p:cNvSpPr>
          <p:nvPr/>
        </p:nvSpPr>
        <p:spPr bwMode="auto">
          <a:xfrm>
            <a:off x="685800" y="-76200"/>
            <a:ext cx="8458200" cy="1200150"/>
          </a:xfrm>
          <a:prstGeom prst="rect">
            <a:avLst/>
          </a:prstGeom>
          <a:noFill/>
          <a:ln w="9525">
            <a:noFill/>
            <a:miter lim="800000"/>
            <a:headEnd/>
            <a:tailEnd/>
          </a:ln>
        </p:spPr>
        <p:txBody>
          <a:bodyPr>
            <a:spAutoFit/>
          </a:bodyPr>
          <a:lstStyle/>
          <a:p>
            <a:pPr algn="ctr"/>
            <a:r>
              <a:rPr lang="en-US" sz="3600" dirty="0">
                <a:solidFill>
                  <a:srgbClr val="002060"/>
                </a:solidFill>
              </a:rPr>
              <a:t>How Do You Qualify for </a:t>
            </a:r>
            <a:br>
              <a:rPr lang="en-US" sz="3600" dirty="0">
                <a:solidFill>
                  <a:srgbClr val="002060"/>
                </a:solidFill>
              </a:rPr>
            </a:br>
            <a:r>
              <a:rPr lang="en-US" sz="3600" dirty="0">
                <a:solidFill>
                  <a:srgbClr val="002060"/>
                </a:solidFill>
              </a:rPr>
              <a:t>Retirement Benefits?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5"/>
          <p:cNvSpPr txBox="1">
            <a:spLocks noChangeArrowheads="1"/>
          </p:cNvSpPr>
          <p:nvPr/>
        </p:nvSpPr>
        <p:spPr bwMode="auto">
          <a:xfrm>
            <a:off x="990600" y="1398494"/>
            <a:ext cx="5715000" cy="5078313"/>
          </a:xfrm>
          <a:prstGeom prst="rect">
            <a:avLst/>
          </a:prstGeom>
          <a:noFill/>
          <a:ln w="9525" algn="ctr">
            <a:noFill/>
            <a:miter lim="800000"/>
            <a:headEnd/>
            <a:tailEnd/>
          </a:ln>
        </p:spPr>
        <p:txBody>
          <a:bodyPr wrap="square">
            <a:spAutoFit/>
          </a:bodyPr>
          <a:lstStyle/>
          <a:p>
            <a:pPr>
              <a:spcBef>
                <a:spcPct val="50000"/>
              </a:spcBef>
              <a:buClr>
                <a:srgbClr val="FF3300"/>
              </a:buClr>
              <a:buFont typeface="Wingdings" pitchFamily="2" charset="2"/>
              <a:buChar char="Ø"/>
            </a:pPr>
            <a:r>
              <a:rPr lang="en-US" dirty="0">
                <a:solidFill>
                  <a:srgbClr val="002060"/>
                </a:solidFill>
              </a:rPr>
              <a:t> Deciding what is the ‘right’ </a:t>
            </a:r>
            <a:r>
              <a:rPr lang="en-US" dirty="0" smtClean="0">
                <a:solidFill>
                  <a:srgbClr val="002060"/>
                </a:solidFill>
              </a:rPr>
              <a:t>      </a:t>
            </a:r>
            <a:br>
              <a:rPr lang="en-US" dirty="0" smtClean="0">
                <a:solidFill>
                  <a:srgbClr val="002060"/>
                </a:solidFill>
              </a:rPr>
            </a:br>
            <a:r>
              <a:rPr lang="en-US" dirty="0" smtClean="0">
                <a:solidFill>
                  <a:srgbClr val="002060"/>
                </a:solidFill>
              </a:rPr>
              <a:t>    age </a:t>
            </a:r>
            <a:r>
              <a:rPr lang="en-US" dirty="0">
                <a:solidFill>
                  <a:srgbClr val="002060"/>
                </a:solidFill>
              </a:rPr>
              <a:t>to </a:t>
            </a:r>
            <a:r>
              <a:rPr lang="en-US" dirty="0" smtClean="0">
                <a:solidFill>
                  <a:srgbClr val="002060"/>
                </a:solidFill>
              </a:rPr>
              <a:t>retire</a:t>
            </a:r>
          </a:p>
          <a:p>
            <a:pPr marL="339725" indent="-339725">
              <a:spcBef>
                <a:spcPct val="50000"/>
              </a:spcBef>
              <a:buClr>
                <a:srgbClr val="FF3300"/>
              </a:buClr>
              <a:buFont typeface="Wingdings" pitchFamily="2" charset="2"/>
              <a:buChar char="Ø"/>
            </a:pPr>
            <a:r>
              <a:rPr lang="en-US" dirty="0">
                <a:solidFill>
                  <a:srgbClr val="002060"/>
                </a:solidFill>
              </a:rPr>
              <a:t>Check online </a:t>
            </a:r>
            <a:r>
              <a:rPr lang="en-US" dirty="0" smtClean="0">
                <a:solidFill>
                  <a:srgbClr val="002060"/>
                </a:solidFill>
              </a:rPr>
              <a:t/>
            </a:r>
            <a:br>
              <a:rPr lang="en-US" dirty="0" smtClean="0">
                <a:solidFill>
                  <a:srgbClr val="002060"/>
                </a:solidFill>
              </a:rPr>
            </a:br>
            <a:r>
              <a:rPr lang="en-US" i="1" dirty="0" smtClean="0">
                <a:solidFill>
                  <a:srgbClr val="002060"/>
                </a:solidFill>
              </a:rPr>
              <a:t>Social </a:t>
            </a:r>
            <a:r>
              <a:rPr lang="en-US" i="1" dirty="0">
                <a:solidFill>
                  <a:srgbClr val="002060"/>
                </a:solidFill>
              </a:rPr>
              <a:t>Security Statement </a:t>
            </a:r>
          </a:p>
          <a:p>
            <a:pPr>
              <a:spcBef>
                <a:spcPct val="50000"/>
              </a:spcBef>
              <a:buClr>
                <a:srgbClr val="FF3300"/>
              </a:buClr>
              <a:buFont typeface="Wingdings" pitchFamily="2" charset="2"/>
              <a:buChar char="Ø"/>
            </a:pPr>
            <a:r>
              <a:rPr lang="en-US" dirty="0" smtClean="0">
                <a:solidFill>
                  <a:srgbClr val="002060"/>
                </a:solidFill>
              </a:rPr>
              <a:t> </a:t>
            </a:r>
            <a:r>
              <a:rPr lang="en-US" dirty="0">
                <a:solidFill>
                  <a:srgbClr val="002060"/>
                </a:solidFill>
              </a:rPr>
              <a:t>How working </a:t>
            </a:r>
            <a:r>
              <a:rPr lang="en-US" dirty="0" smtClean="0">
                <a:solidFill>
                  <a:srgbClr val="002060"/>
                </a:solidFill>
              </a:rPr>
              <a:t>after</a:t>
            </a:r>
            <a:br>
              <a:rPr lang="en-US" dirty="0" smtClean="0">
                <a:solidFill>
                  <a:srgbClr val="002060"/>
                </a:solidFill>
              </a:rPr>
            </a:br>
            <a:r>
              <a:rPr lang="en-US" dirty="0" smtClean="0">
                <a:solidFill>
                  <a:srgbClr val="002060"/>
                </a:solidFill>
              </a:rPr>
              <a:t>    retirement </a:t>
            </a:r>
            <a:r>
              <a:rPr lang="en-US" dirty="0">
                <a:solidFill>
                  <a:srgbClr val="002060"/>
                </a:solidFill>
              </a:rPr>
              <a:t>can </a:t>
            </a:r>
            <a:r>
              <a:rPr lang="en-US" dirty="0" smtClean="0">
                <a:solidFill>
                  <a:srgbClr val="002060"/>
                </a:solidFill>
              </a:rPr>
              <a:t/>
            </a:r>
            <a:br>
              <a:rPr lang="en-US" dirty="0" smtClean="0">
                <a:solidFill>
                  <a:srgbClr val="002060"/>
                </a:solidFill>
              </a:rPr>
            </a:br>
            <a:r>
              <a:rPr lang="en-US" dirty="0" smtClean="0">
                <a:solidFill>
                  <a:srgbClr val="002060"/>
                </a:solidFill>
              </a:rPr>
              <a:t>    affect benefits</a:t>
            </a:r>
            <a:endParaRPr lang="en-US" dirty="0">
              <a:solidFill>
                <a:srgbClr val="002060"/>
              </a:solidFill>
            </a:endParaRPr>
          </a:p>
          <a:p>
            <a:pPr>
              <a:spcBef>
                <a:spcPct val="50000"/>
              </a:spcBef>
              <a:buClr>
                <a:srgbClr val="FF3300"/>
              </a:buClr>
              <a:buFont typeface="Wingdings" pitchFamily="2" charset="2"/>
              <a:buChar char="Ø"/>
            </a:pPr>
            <a:r>
              <a:rPr lang="en-US" dirty="0">
                <a:solidFill>
                  <a:srgbClr val="002060"/>
                </a:solidFill>
              </a:rPr>
              <a:t> Medicare </a:t>
            </a:r>
            <a:r>
              <a:rPr lang="en-US" dirty="0" smtClean="0">
                <a:solidFill>
                  <a:srgbClr val="002060"/>
                </a:solidFill>
              </a:rPr>
              <a:t>considerations</a:t>
            </a:r>
          </a:p>
          <a:p>
            <a:pPr>
              <a:spcBef>
                <a:spcPct val="50000"/>
              </a:spcBef>
              <a:buClr>
                <a:srgbClr val="FF3300"/>
              </a:buClr>
              <a:buFont typeface="Wingdings" pitchFamily="2" charset="2"/>
              <a:buChar char="Ø"/>
            </a:pPr>
            <a:r>
              <a:rPr lang="en-US" dirty="0" smtClean="0">
                <a:solidFill>
                  <a:srgbClr val="002060"/>
                </a:solidFill>
              </a:rPr>
              <a:t> Online retirement estimator</a:t>
            </a:r>
            <a:endParaRPr lang="en-US" dirty="0">
              <a:solidFill>
                <a:srgbClr val="002060"/>
              </a:solidFill>
            </a:endParaRPr>
          </a:p>
          <a:p>
            <a:pPr>
              <a:spcBef>
                <a:spcPct val="50000"/>
              </a:spcBef>
              <a:buClr>
                <a:srgbClr val="FF3300"/>
              </a:buClr>
              <a:buFont typeface="Wingdings" pitchFamily="2" charset="2"/>
              <a:buChar char="Ø"/>
            </a:pPr>
            <a:r>
              <a:rPr lang="en-US" dirty="0">
                <a:solidFill>
                  <a:srgbClr val="002060"/>
                </a:solidFill>
              </a:rPr>
              <a:t> How to apply </a:t>
            </a:r>
            <a:r>
              <a:rPr lang="en-US" dirty="0" smtClean="0">
                <a:solidFill>
                  <a:srgbClr val="002060"/>
                </a:solidFill>
              </a:rPr>
              <a:t>online </a:t>
            </a:r>
            <a:br>
              <a:rPr lang="en-US" dirty="0" smtClean="0">
                <a:solidFill>
                  <a:srgbClr val="002060"/>
                </a:solidFill>
              </a:rPr>
            </a:br>
            <a:r>
              <a:rPr lang="en-US" dirty="0" smtClean="0">
                <a:solidFill>
                  <a:srgbClr val="002060"/>
                </a:solidFill>
              </a:rPr>
              <a:t>    for benefits</a:t>
            </a:r>
          </a:p>
        </p:txBody>
      </p:sp>
      <p:sp>
        <p:nvSpPr>
          <p:cNvPr id="93189" name="Text Box 7"/>
          <p:cNvSpPr txBox="1">
            <a:spLocks noChangeArrowheads="1"/>
          </p:cNvSpPr>
          <p:nvPr/>
        </p:nvSpPr>
        <p:spPr bwMode="auto">
          <a:xfrm>
            <a:off x="685800" y="282714"/>
            <a:ext cx="8458200" cy="707886"/>
          </a:xfrm>
          <a:prstGeom prst="rect">
            <a:avLst/>
          </a:prstGeom>
          <a:noFill/>
          <a:ln w="9525" algn="ctr">
            <a:noFill/>
            <a:miter lim="800000"/>
            <a:headEnd/>
            <a:tailEnd/>
          </a:ln>
        </p:spPr>
        <p:txBody>
          <a:bodyPr>
            <a:spAutoFit/>
          </a:bodyPr>
          <a:lstStyle/>
          <a:p>
            <a:pPr algn="ctr">
              <a:spcBef>
                <a:spcPct val="50000"/>
              </a:spcBef>
            </a:pPr>
            <a:r>
              <a:rPr lang="en-US" sz="4000" dirty="0">
                <a:solidFill>
                  <a:srgbClr val="002060"/>
                </a:solidFill>
              </a:rPr>
              <a:t>Thinking of Retiring?</a:t>
            </a:r>
          </a:p>
        </p:txBody>
      </p:sp>
      <p:grpSp>
        <p:nvGrpSpPr>
          <p:cNvPr id="2" name="Group 10"/>
          <p:cNvGrpSpPr/>
          <p:nvPr/>
        </p:nvGrpSpPr>
        <p:grpSpPr>
          <a:xfrm>
            <a:off x="5278582" y="1676400"/>
            <a:ext cx="3408218" cy="3706906"/>
            <a:chOff x="5476009" y="1017494"/>
            <a:chExt cx="3408218" cy="3706906"/>
          </a:xfrm>
        </p:grpSpPr>
        <p:pic>
          <p:nvPicPr>
            <p:cNvPr id="1028" name="Picture 4" descr="V:\Universal Power Point 2011\universal 2011\10147_Page_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14209" y="1398494"/>
              <a:ext cx="2570018" cy="3325906"/>
            </a:xfrm>
            <a:prstGeom prst="rect">
              <a:avLst/>
            </a:prstGeom>
            <a:ln>
              <a:noFill/>
            </a:ln>
            <a:effectLst>
              <a:outerShdw blurRad="292100" dist="139700" dir="2700000" algn="tl" rotWithShape="0">
                <a:srgbClr val="333333">
                  <a:alpha val="65000"/>
                </a:srgbClr>
              </a:outerShdw>
            </a:effectLst>
          </p:spPr>
        </p:pic>
        <p:pic>
          <p:nvPicPr>
            <p:cNvPr id="1029" name="Picture 5" descr="V:\Universal Power Point 2011\universal 2011\10147_Page_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76009" y="1017494"/>
              <a:ext cx="2570018" cy="3325906"/>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7"/>
          <p:cNvSpPr txBox="1">
            <a:spLocks noChangeArrowheads="1"/>
          </p:cNvSpPr>
          <p:nvPr/>
        </p:nvSpPr>
        <p:spPr bwMode="auto">
          <a:xfrm>
            <a:off x="685800" y="0"/>
            <a:ext cx="8458200" cy="1066800"/>
          </a:xfrm>
          <a:prstGeom prst="rect">
            <a:avLst/>
          </a:prstGeom>
          <a:noFill/>
          <a:ln w="9525">
            <a:noFill/>
            <a:miter lim="800000"/>
            <a:headEnd/>
            <a:tailEnd/>
          </a:ln>
        </p:spPr>
        <p:txBody>
          <a:bodyPr>
            <a:spAutoFit/>
          </a:bodyPr>
          <a:lstStyle/>
          <a:p>
            <a:pPr algn="ctr"/>
            <a:r>
              <a:rPr lang="en-US" sz="3200" dirty="0">
                <a:solidFill>
                  <a:srgbClr val="002060"/>
                </a:solidFill>
              </a:rPr>
              <a:t>Your Age </a:t>
            </a:r>
            <a:r>
              <a:rPr lang="en-US" sz="3200" dirty="0" smtClean="0">
                <a:solidFill>
                  <a:srgbClr val="002060"/>
                </a:solidFill>
              </a:rPr>
              <a:t>at </a:t>
            </a:r>
            <a:r>
              <a:rPr lang="en-US" sz="3200" dirty="0">
                <a:solidFill>
                  <a:srgbClr val="002060"/>
                </a:solidFill>
              </a:rPr>
              <a:t>t</a:t>
            </a:r>
            <a:r>
              <a:rPr lang="en-US" sz="3200" dirty="0" smtClean="0">
                <a:solidFill>
                  <a:srgbClr val="002060"/>
                </a:solidFill>
              </a:rPr>
              <a:t>he </a:t>
            </a:r>
            <a:r>
              <a:rPr lang="en-US" sz="3200" dirty="0">
                <a:solidFill>
                  <a:srgbClr val="002060"/>
                </a:solidFill>
              </a:rPr>
              <a:t>Time You Elect </a:t>
            </a:r>
            <a:br>
              <a:rPr lang="en-US" sz="3200" dirty="0">
                <a:solidFill>
                  <a:srgbClr val="002060"/>
                </a:solidFill>
              </a:rPr>
            </a:br>
            <a:r>
              <a:rPr lang="en-US" sz="3200" dirty="0">
                <a:solidFill>
                  <a:srgbClr val="002060"/>
                </a:solidFill>
              </a:rPr>
              <a:t>Retirement Benefits Affects the Amount</a:t>
            </a:r>
          </a:p>
        </p:txBody>
      </p:sp>
      <p:sp>
        <p:nvSpPr>
          <p:cNvPr id="23555" name="Text Box 10"/>
          <p:cNvSpPr txBox="1">
            <a:spLocks noChangeArrowheads="1"/>
          </p:cNvSpPr>
          <p:nvPr/>
        </p:nvSpPr>
        <p:spPr bwMode="auto">
          <a:xfrm>
            <a:off x="1277075" y="2590800"/>
            <a:ext cx="6019800" cy="2078037"/>
          </a:xfrm>
          <a:prstGeom prst="rect">
            <a:avLst/>
          </a:prstGeom>
          <a:noFill/>
          <a:ln w="9525">
            <a:noFill/>
            <a:miter lim="800000"/>
            <a:headEnd/>
            <a:tailEnd/>
          </a:ln>
        </p:spPr>
        <p:txBody>
          <a:bodyPr>
            <a:spAutoFit/>
          </a:bodyPr>
          <a:lstStyle/>
          <a:p>
            <a:pPr>
              <a:buClr>
                <a:srgbClr val="FF3300"/>
              </a:buClr>
            </a:pPr>
            <a:r>
              <a:rPr lang="en-US" dirty="0">
                <a:solidFill>
                  <a:srgbClr val="002060"/>
                </a:solidFill>
              </a:rPr>
              <a:t> </a:t>
            </a:r>
          </a:p>
          <a:p>
            <a:pPr marL="406400" indent="-406400">
              <a:buClr>
                <a:srgbClr val="FF3300"/>
              </a:buClr>
              <a:buFont typeface="Wingdings" pitchFamily="2" charset="2"/>
              <a:buChar char="Ø"/>
            </a:pPr>
            <a:r>
              <a:rPr lang="en-US" sz="3000" dirty="0">
                <a:solidFill>
                  <a:srgbClr val="002060"/>
                </a:solidFill>
              </a:rPr>
              <a:t>Age 62	75% of benefit</a:t>
            </a:r>
          </a:p>
          <a:p>
            <a:pPr marL="406400" indent="-406400">
              <a:lnSpc>
                <a:spcPct val="75000"/>
              </a:lnSpc>
              <a:spcBef>
                <a:spcPct val="50000"/>
              </a:spcBef>
              <a:buClr>
                <a:srgbClr val="FF3300"/>
              </a:buClr>
              <a:buFont typeface="Wingdings" pitchFamily="2" charset="2"/>
              <a:buChar char="Ø"/>
            </a:pPr>
            <a:r>
              <a:rPr lang="en-US" sz="3000" dirty="0" smtClean="0">
                <a:solidFill>
                  <a:srgbClr val="002060"/>
                </a:solidFill>
              </a:rPr>
              <a:t>Age </a:t>
            </a:r>
            <a:r>
              <a:rPr lang="en-US" sz="3000" dirty="0">
                <a:solidFill>
                  <a:srgbClr val="002060"/>
                </a:solidFill>
              </a:rPr>
              <a:t>66	100% of benefit</a:t>
            </a:r>
          </a:p>
          <a:p>
            <a:pPr marL="406400" indent="-406400">
              <a:lnSpc>
                <a:spcPct val="75000"/>
              </a:lnSpc>
              <a:spcBef>
                <a:spcPct val="50000"/>
              </a:spcBef>
              <a:buClr>
                <a:srgbClr val="FF3300"/>
              </a:buClr>
              <a:buFont typeface="Wingdings" pitchFamily="2" charset="2"/>
              <a:buChar char="Ø"/>
            </a:pPr>
            <a:r>
              <a:rPr lang="en-US" sz="3000" dirty="0">
                <a:solidFill>
                  <a:srgbClr val="002060"/>
                </a:solidFill>
              </a:rPr>
              <a:t>Age 70	132% of benefit</a:t>
            </a:r>
          </a:p>
        </p:txBody>
      </p:sp>
      <p:sp>
        <p:nvSpPr>
          <p:cNvPr id="23557" name="Rectangle 27"/>
          <p:cNvSpPr>
            <a:spLocks noChangeArrowheads="1"/>
          </p:cNvSpPr>
          <p:nvPr/>
        </p:nvSpPr>
        <p:spPr bwMode="auto">
          <a:xfrm>
            <a:off x="1295400" y="1265237"/>
            <a:ext cx="8153400" cy="1477963"/>
          </a:xfrm>
          <a:prstGeom prst="rect">
            <a:avLst/>
          </a:prstGeom>
          <a:noFill/>
          <a:ln w="9525" algn="ctr">
            <a:noFill/>
            <a:miter lim="800000"/>
            <a:headEnd/>
            <a:tailEnd/>
          </a:ln>
        </p:spPr>
        <p:txBody>
          <a:bodyPr>
            <a:spAutoFit/>
          </a:bodyPr>
          <a:lstStyle/>
          <a:p>
            <a:r>
              <a:rPr lang="en-US" sz="3000" dirty="0">
                <a:solidFill>
                  <a:srgbClr val="002060"/>
                </a:solidFill>
              </a:rPr>
              <a:t/>
            </a:r>
            <a:br>
              <a:rPr lang="en-US" sz="3000" dirty="0">
                <a:solidFill>
                  <a:srgbClr val="002060"/>
                </a:solidFill>
              </a:rPr>
            </a:br>
            <a:r>
              <a:rPr lang="en-US" sz="3000" dirty="0">
                <a:solidFill>
                  <a:srgbClr val="002060"/>
                </a:solidFill>
              </a:rPr>
              <a:t>For example, if you were born from 1943 through 1954:</a:t>
            </a:r>
          </a:p>
        </p:txBody>
      </p:sp>
      <p:pic>
        <p:nvPicPr>
          <p:cNvPr id="27136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8400" y="2595899"/>
            <a:ext cx="2306675" cy="3500101"/>
          </a:xfrm>
          <a:prstGeom prst="rect">
            <a:avLst/>
          </a:prstGeom>
          <a:ln w="38100">
            <a:solidFill>
              <a:schemeClr val="bg1">
                <a:lumMod val="85000"/>
              </a:schemeClr>
            </a:solidFill>
          </a:ln>
          <a:effectLst/>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2C4C31BDB934418EABD138025A13C2" ma:contentTypeVersion="1" ma:contentTypeDescription="Create a new document." ma:contentTypeScope="" ma:versionID="b3fc851fcb3bf655176e826efb3735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017A0A-45F8-4FA1-99D3-08186C05C3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2FEFFF3-8377-4CFB-914B-B6A41FAECE1C}">
  <ds:schemaRefs>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43752AC-B541-4ABC-AB77-45BE505A21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Template>
  <TotalTime>41284</TotalTime>
  <Words>3965</Words>
  <Application>Microsoft Office PowerPoint</Application>
  <PresentationFormat>On-screen Show (4:3)</PresentationFormat>
  <Paragraphs>492</Paragraphs>
  <Slides>40</Slides>
  <Notes>39</Notes>
  <HiddenSlides>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Default Design</vt:lpstr>
      <vt:lpstr>Custom Design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Exception to the Windfall Elimination Provision </vt:lpstr>
      <vt:lpstr>PowerPoint Presentation</vt:lpstr>
      <vt:lpstr>PowerPoint Presentation</vt:lpstr>
      <vt:lpstr>my Social Security</vt:lpstr>
      <vt:lpstr>PowerPoint Presentation</vt:lpstr>
      <vt:lpstr>my Social Security Services</vt:lpstr>
      <vt:lpstr>my Social Security Services</vt:lpstr>
      <vt:lpstr>my Social Security</vt:lpstr>
      <vt:lpstr>my Social Security</vt:lpstr>
      <vt:lpstr>my Social Security  You May Choose to Add Extra Security</vt:lpstr>
      <vt:lpstr> Questions ???</vt:lpstr>
    </vt:vector>
  </TitlesOfParts>
  <Company>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Devon Reardon</dc:creator>
  <cp:lastModifiedBy>889123</cp:lastModifiedBy>
  <cp:revision>1121</cp:revision>
  <cp:lastPrinted>2013-07-17T13:00:58Z</cp:lastPrinted>
  <dcterms:created xsi:type="dcterms:W3CDTF">2004-01-07T19:32:15Z</dcterms:created>
  <dcterms:modified xsi:type="dcterms:W3CDTF">2015-04-06T19:23:21Z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0x010100282C4C31BDB934418EABD138025A13C2</vt:lpwstr>
  </property>
  <property fmtid="{D5CDD505-2E9C-101B-9397-08002B2CF9AE}" pid="4" name="_NewReviewCycle">
    <vt:lpwstr/>
  </property>
</Properties>
</file>